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67" r:id="rId2"/>
    <p:sldId id="259" r:id="rId3"/>
    <p:sldId id="258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35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26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591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7641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411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115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832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367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25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99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64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46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3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01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7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186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394A7C9-EB8E-4D09-A0E0-F40B49F78B33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C11E45C-CE7C-48E3-8348-8EE5744A1F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573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2492896"/>
            <a:ext cx="7886700" cy="1641490"/>
          </a:xfrm>
        </p:spPr>
        <p:txBody>
          <a:bodyPr wrap="square">
            <a:normAutofit/>
          </a:bodyPr>
          <a:lstStyle/>
          <a:p>
            <a:br>
              <a:rPr lang="it-IT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STATO DI AVANZAMENTO DEI LAVORI E DEI</a:t>
            </a:r>
            <a:b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PROGETTI IN CORSO NELLA ZONA INDUSTRIALE DI CATANIA</a:t>
            </a:r>
            <a:b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1" y="5589240"/>
            <a:ext cx="6624737" cy="917115"/>
          </a:xfrm>
        </p:spPr>
        <p:txBody>
          <a:bodyPr>
            <a:normAutofit/>
          </a:bodyPr>
          <a:lstStyle/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  <a:p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5FE6AD37-60D0-420D-BFCE-FCC03AB4A4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571267"/>
            <a:ext cx="5248667" cy="90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697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8229600" cy="1143000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9" y="129533"/>
            <a:ext cx="3244253" cy="561433"/>
          </a:xfrm>
          <a:prstGeom prst="rect">
            <a:avLst/>
          </a:prstGeom>
        </p:spPr>
      </p:pic>
      <p:sp>
        <p:nvSpPr>
          <p:cNvPr id="16" name="Titolo 2">
            <a:extLst>
              <a:ext uri="{FF2B5EF4-FFF2-40B4-BE49-F238E27FC236}">
                <a16:creationId xmlns:a16="http://schemas.microsoft.com/office/drawing/2014/main" id="{5452673E-E104-41DA-8493-EF7D475BD34B}"/>
              </a:ext>
            </a:extLst>
          </p:cNvPr>
          <p:cNvSpPr txBox="1">
            <a:spLocks/>
          </p:cNvSpPr>
          <p:nvPr/>
        </p:nvSpPr>
        <p:spPr>
          <a:xfrm>
            <a:off x="889247" y="1141603"/>
            <a:ext cx="73655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COLLETTORE DI CONVOGLIAMENTO DEI REFLUI DA CAPO MULINI AL VECCHIO ALLACCIANTE DEL COMUNE DI CATANIA, CON RECAPITO FINALE AL DEPURATORE DI PANTANO D'ARCI</a:t>
            </a: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D44276DD-83D3-44DC-BD25-FCBC1D2E4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36" y="2420888"/>
            <a:ext cx="7194120" cy="312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742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3456384" cy="676375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940152" y="1890836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Pagamenti monitorati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  € 2,242,671.00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89793" y="1903123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Costo pubblico monitorato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       € 2,242,671.00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3957035" y="21161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215229" y="2698239"/>
            <a:ext cx="287771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PROGETTO IN CORSO</a:t>
            </a:r>
          </a:p>
          <a:p>
            <a:pPr algn="ctr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8" y="27057"/>
            <a:ext cx="3244253" cy="561433"/>
          </a:xfrm>
          <a:prstGeom prst="rect">
            <a:avLst/>
          </a:prstGeom>
        </p:spPr>
      </p:pic>
      <p:sp>
        <p:nvSpPr>
          <p:cNvPr id="14" name="Titolo 2">
            <a:extLst>
              <a:ext uri="{FF2B5EF4-FFF2-40B4-BE49-F238E27FC236}">
                <a16:creationId xmlns:a16="http://schemas.microsoft.com/office/drawing/2014/main" id="{A04C1880-3DD9-46D9-8A8C-80D2BB954CCC}"/>
              </a:ext>
            </a:extLst>
          </p:cNvPr>
          <p:cNvSpPr txBox="1">
            <a:spLocks/>
          </p:cNvSpPr>
          <p:nvPr/>
        </p:nvSpPr>
        <p:spPr>
          <a:xfrm>
            <a:off x="589792" y="741944"/>
            <a:ext cx="8158671" cy="1074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SERVIZI INTEGRATO PER LE IMPRESE  CASERMA CARABINIERI AREA OPERATIVA VIA AGOSTA SN ZONA INDUSTRIALE DI CATANIA LAVORI DI RISTRUTTURAZIONE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3C2CB94F-CC10-4A0C-8E4E-EA90D1C8A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727" y="3523351"/>
            <a:ext cx="6400800" cy="277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17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3456384" cy="676375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8" y="27057"/>
            <a:ext cx="3244253" cy="561433"/>
          </a:xfrm>
          <a:prstGeom prst="rect">
            <a:avLst/>
          </a:prstGeom>
        </p:spPr>
      </p:pic>
      <p:sp>
        <p:nvSpPr>
          <p:cNvPr id="14" name="Titolo 2">
            <a:extLst>
              <a:ext uri="{FF2B5EF4-FFF2-40B4-BE49-F238E27FC236}">
                <a16:creationId xmlns:a16="http://schemas.microsoft.com/office/drawing/2014/main" id="{A04C1880-3DD9-46D9-8A8C-80D2BB954CCC}"/>
              </a:ext>
            </a:extLst>
          </p:cNvPr>
          <p:cNvSpPr txBox="1">
            <a:spLocks/>
          </p:cNvSpPr>
          <p:nvPr/>
        </p:nvSpPr>
        <p:spPr>
          <a:xfrm>
            <a:off x="589792" y="741944"/>
            <a:ext cx="8158671" cy="1074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SERVIZI INTEGRATO PER LE IMPRESE  CASERMA CARABINIERI AREA OPERATIVA VIA AGOSTA SN ZONA INDUSTRIALE DI CATANIA LAVORI DI RISTRUTTURAZIONE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B3CA4BE3-F710-423D-AAD9-D3F7B9624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50" y="2509088"/>
            <a:ext cx="8030613" cy="2404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21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711667"/>
            <a:ext cx="8229600" cy="1061149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2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it-IT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STATO DI AVANZAMENTO DEI</a:t>
            </a:r>
            <a:br>
              <a:rPr lang="it-IT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PROGETTI IN CORSO NELLA ZONA INDUSTRIALE DI CATANIA</a:t>
            </a:r>
            <a:br>
              <a:rPr lang="it-IT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endParaRPr lang="it-IT" sz="14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MIGLIORAMENTO DELLE STRADE E DEI MARCIAPIEDI A SERVIZIO DEL BLOCCO PANTANO D’ ARCI, PER AUMENTARE LA SICUREZZA E PER RIQUALIFICAZIONE AMBIENTALE</a:t>
            </a:r>
            <a:b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DELLA ZONA INDUSTRIALE DI CATANIA</a:t>
            </a:r>
          </a:p>
          <a:p>
            <a:pPr marL="109728" indent="0">
              <a:buNone/>
            </a:pPr>
            <a:endParaRPr 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PROGETTO SMART GRID CABINA PRIMARIA PANTANO D'ARCI</a:t>
            </a:r>
          </a:p>
          <a:p>
            <a:endParaRPr 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COLLETTORE DI CONVOGLIAMENTO DEI REFLUI DA CAPO MULINI AL VECCHIO ALLACCIANTE DEL COMUNE DI CATANIA, CON RECAPITO FINALE AL DEPURATORE DI PANTANO D'ARCI</a:t>
            </a:r>
          </a:p>
          <a:p>
            <a:endParaRPr 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SERVIZI INTEGRATO PER LE IMPRESE CASERMA CARABINIERI AREA OPERATIVA VIA AGOSTA SN ZONA INDUSTRIALE CATANIA LAVORI DI RISTRUTTURAZIONE</a:t>
            </a:r>
          </a:p>
          <a:p>
            <a:endParaRPr 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endParaRPr lang="it-IT" sz="1400" b="1" dirty="0"/>
          </a:p>
          <a:p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547664" y="5938389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  <a:p>
            <a:pPr marL="109728" indent="0">
              <a:buNone/>
            </a:pPr>
            <a:endParaRPr lang="it-IT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6FA5DCF-E450-4348-ADB5-49E02C16F4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44" y="286934"/>
            <a:ext cx="3244253" cy="561433"/>
          </a:xfrm>
          <a:prstGeom prst="rect">
            <a:avLst/>
          </a:prstGeom>
        </p:spPr>
      </p:pic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Anteprima della diapositiva 8">
                <a:extLst>
                  <a:ext uri="{FF2B5EF4-FFF2-40B4-BE49-F238E27FC236}">
                    <a16:creationId xmlns:a16="http://schemas.microsoft.com/office/drawing/2014/main" id="{3AF02BF4-BEAF-433B-8810-514EC5BCCD5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83562487"/>
                  </p:ext>
                </p:extLst>
              </p:nvPr>
            </p:nvGraphicFramePr>
            <p:xfrm>
              <a:off x="-3231444" y="2289760"/>
              <a:ext cx="2286000" cy="1714500"/>
            </p:xfrm>
            <a:graphic>
              <a:graphicData uri="http://schemas.microsoft.com/office/powerpoint/2016/slidezoom">
                <pslz:sldZm>
                  <pslz:sldZmObj sldId="258" cId="2887156504">
                    <pslz:zmPr id="{75C70417-C137-43C3-A81D-CFC48A88A3BF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Anteprima della diapositiva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AF02BF4-BEAF-433B-8810-514EC5BCCD5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231444" y="2289760"/>
                <a:ext cx="2286000" cy="1714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679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8229600" cy="1143000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8202" y="3170037"/>
            <a:ext cx="55245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121971" y="2060970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Pagamenti monitorati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  € 1.285.046,16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05758" y="2060971"/>
            <a:ext cx="2864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Costo pubblico monitorato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       € 2.303.716,80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186991" y="834389"/>
            <a:ext cx="6805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MIGLIORAMENTO DELLE STRADE E DEI MARCIAPIEDI A SERVIZIO DEL BLOCCO PANTANO D’ ARCI, PER AUMENTARE LA SICUREZZA </a:t>
            </a:r>
          </a:p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E PER RIQUALIFICAZIONE AMBIENTALE</a:t>
            </a:r>
            <a:b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DELLA ZONA INDUSTRIALE DI CATANIA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3957035" y="21161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215229" y="2698239"/>
            <a:ext cx="24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PROGETTO IN CORSO 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9" y="129533"/>
            <a:ext cx="3244253" cy="56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5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8229600" cy="1143000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169368" y="934957"/>
            <a:ext cx="6805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MIGLIORAMENTO DELLE STRADE E DEI MARCIAPIEDI A SERVIZIO DEL BLOCCO PANTANO D’ ARCI, PER AUMENTARE LA SICUREZZA </a:t>
            </a:r>
          </a:p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E PER RIQUALIFICAZIONE AMBIENTALE</a:t>
            </a:r>
            <a:b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DELLA ZONA INDUSTRIALE DI CATANIA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9" y="129533"/>
            <a:ext cx="3244253" cy="561433"/>
          </a:xfrm>
          <a:prstGeom prst="rect">
            <a:avLst/>
          </a:prstGeom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F4A792B7-16E7-4954-B4F5-FF030006D2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0" y="3041492"/>
            <a:ext cx="8229600" cy="225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FE3F169-ECED-495B-8C04-36CF4A2F0D76}"/>
              </a:ext>
            </a:extLst>
          </p:cNvPr>
          <p:cNvSpPr txBox="1"/>
          <p:nvPr/>
        </p:nvSpPr>
        <p:spPr>
          <a:xfrm>
            <a:off x="899592" y="2279203"/>
            <a:ext cx="1694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SOGGETTI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6B84116-5F39-4233-A854-8786C5C4B579}"/>
              </a:ext>
            </a:extLst>
          </p:cNvPr>
          <p:cNvSpPr txBox="1"/>
          <p:nvPr/>
        </p:nvSpPr>
        <p:spPr>
          <a:xfrm>
            <a:off x="4246913" y="2279203"/>
            <a:ext cx="3727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AMBITO DI PROGRAMMAZIONE</a:t>
            </a:r>
          </a:p>
        </p:txBody>
      </p:sp>
    </p:spTree>
    <p:extLst>
      <p:ext uri="{BB962C8B-B14F-4D97-AF65-F5344CB8AC3E}">
        <p14:creationId xmlns:p14="http://schemas.microsoft.com/office/powerpoint/2010/main" val="313827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48479" y="769268"/>
            <a:ext cx="8229600" cy="1143000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9" y="129533"/>
            <a:ext cx="3244253" cy="561433"/>
          </a:xfrm>
          <a:prstGeom prst="rect">
            <a:avLst/>
          </a:prstGeom>
        </p:spPr>
      </p:pic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839CC0C3-6921-4D4D-80BA-1B876F93D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19" y="2124372"/>
            <a:ext cx="7675562" cy="339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PROGETTO COMPRENDE INTERVENTI SIA DI STRUTTURA CHE DI IMPLEMENTAZIONE DELLE FUNZIONALITA’ SMART GRID. GLI INTERVENTI STRUTTURALI MIRANO A MODIFICARE LA CONFIGURAZIONE DELL'IMPIANTO AL FINE DI MIGLIORARNE LE CONDIZIONI DI ESERCIZIO E LE PRESTAZIONI. IL PROGETTO PREVEDE L'UTILIZZO DI DISPOSITIVI DI ULTIMA GENERAZIONE CHE PERMETTANO LA COMPLETA SMARTIZZAZIONE DELLA CABINA PRIMARIA E DELLE CABINE SECONDARIE SOTTESE. INOLTRE VERRANNO SOSTITUITE LE LINEE MT TRAMITE NUOVI CAVI IN ALLUMINIO ELICORD. SI E’ PREVISTO ANCHE IL POTENZIAMENTO DELLA CABINA PRIMARIA TRAMITE L'AUMENTO DELLA CAPACITA’  DI TRASFORMAZIONE DELLA STESSA.</a:t>
            </a:r>
          </a:p>
          <a:p>
            <a:pPr marL="0" indent="0" algn="just">
              <a:buNone/>
            </a:pPr>
            <a:endParaRPr 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PROGETTO SI QUALIFICA COME SMART GRID IN QUANTO PREVEDE L'INSTALLAZIONE DI DISPOSITIVI TECNOLOGICI E DI APPARECCHIATURE INTELLIGENTI FINALIZZATE AD UNA GESTIONE EVOLUTA DELLA RETE ELETTRICA, CON L'OBIETTIVO DI AGEVOLARE L'INCREMENTO DELLA QUOTA DI FABBISOGNO ENERGETICO COPERTO DA GENERAZIONE DISTRIBUITA DA FONTI RINNOVABILI. 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1A7A52D6-C717-4F21-BA2F-3D3AFF5719D7}"/>
              </a:ext>
            </a:extLst>
          </p:cNvPr>
          <p:cNvSpPr txBox="1">
            <a:spLocks/>
          </p:cNvSpPr>
          <p:nvPr/>
        </p:nvSpPr>
        <p:spPr>
          <a:xfrm>
            <a:off x="827584" y="548680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it-IT" sz="1600" b="1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B929C9EF-DB94-4ACB-9CCE-80BC37BE786C}"/>
              </a:ext>
            </a:extLst>
          </p:cNvPr>
          <p:cNvSpPr/>
          <p:nvPr/>
        </p:nvSpPr>
        <p:spPr>
          <a:xfrm>
            <a:off x="323528" y="1207500"/>
            <a:ext cx="8496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PROGETTO SMART GRID CABINA PRIMARIA PANTANO D'ARCI</a:t>
            </a:r>
          </a:p>
        </p:txBody>
      </p:sp>
    </p:spTree>
    <p:extLst>
      <p:ext uri="{BB962C8B-B14F-4D97-AF65-F5344CB8AC3E}">
        <p14:creationId xmlns:p14="http://schemas.microsoft.com/office/powerpoint/2010/main" val="191945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8229600" cy="1143000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9" y="129533"/>
            <a:ext cx="3244253" cy="561433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1027EB4B-922C-4D4B-8635-CCB1E09367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2359726"/>
            <a:ext cx="7675562" cy="328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854512BC-B454-4FED-BE76-A4F873C2E76B}"/>
              </a:ext>
            </a:extLst>
          </p:cNvPr>
          <p:cNvSpPr/>
          <p:nvPr/>
        </p:nvSpPr>
        <p:spPr>
          <a:xfrm>
            <a:off x="429097" y="1316260"/>
            <a:ext cx="8496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PROGETTO SMART GRID CABINA PRIMARIA PANTANO D'ARCI</a:t>
            </a:r>
          </a:p>
        </p:txBody>
      </p:sp>
    </p:spTree>
    <p:extLst>
      <p:ext uri="{BB962C8B-B14F-4D97-AF65-F5344CB8AC3E}">
        <p14:creationId xmlns:p14="http://schemas.microsoft.com/office/powerpoint/2010/main" val="410044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8229600" cy="1143000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940152" y="1890836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Pagamenti monitorati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  € 897,068.40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89793" y="1903123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Costo pubblico monitorato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       € 2,242,671.00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3957035" y="21161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215229" y="2698239"/>
            <a:ext cx="240431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PROGETTO IN CORSO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9" y="129533"/>
            <a:ext cx="3244253" cy="561433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68605482-DD11-4210-BB3B-BA65B46A9349}"/>
              </a:ext>
            </a:extLst>
          </p:cNvPr>
          <p:cNvSpPr/>
          <p:nvPr/>
        </p:nvSpPr>
        <p:spPr>
          <a:xfrm>
            <a:off x="429097" y="1316260"/>
            <a:ext cx="8496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PROGETTO SMART GRID CABINA PRIMARIA PANTANO D'ARCI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66552457-B736-4C96-A64E-DE9148EFBE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657497"/>
            <a:ext cx="6400799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069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8229600" cy="1143000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2578"/>
            <a:ext cx="3244253" cy="561433"/>
          </a:xfrm>
          <a:prstGeom prst="rect">
            <a:avLst/>
          </a:prstGeom>
        </p:spPr>
      </p:pic>
      <p:sp>
        <p:nvSpPr>
          <p:cNvPr id="16" name="Titolo 2">
            <a:extLst>
              <a:ext uri="{FF2B5EF4-FFF2-40B4-BE49-F238E27FC236}">
                <a16:creationId xmlns:a16="http://schemas.microsoft.com/office/drawing/2014/main" id="{60D9AB31-F0AA-4034-9AD8-20BE97261E56}"/>
              </a:ext>
            </a:extLst>
          </p:cNvPr>
          <p:cNvSpPr txBox="1">
            <a:spLocks/>
          </p:cNvSpPr>
          <p:nvPr/>
        </p:nvSpPr>
        <p:spPr>
          <a:xfrm>
            <a:off x="611560" y="1186359"/>
            <a:ext cx="7920880" cy="1275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COLLETTORE DI CONVOGLIAMENTO DEI REFLUI DA CAPO MULINI AL VECCHIO ALLACCIANTE DEL COMUNE DI CATANIA, CON RECAPITO FINALE AL DEPURATORE DI PANTANO D'ARCI</a:t>
            </a: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90DF9A14-DF44-40F3-8F0B-72ED73B7E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82" y="2461718"/>
            <a:ext cx="7524836" cy="342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79512" y="163376"/>
            <a:ext cx="8229600" cy="1143000"/>
          </a:xfrm>
        </p:spPr>
        <p:txBody>
          <a:bodyPr>
            <a:normAutofit/>
          </a:bodyPr>
          <a:lstStyle/>
          <a:p>
            <a:r>
              <a:rPr lang="it-IT" sz="12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it-IT" sz="105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940152" y="1890836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Pagamenti monitorati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  € 11,040,438.53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89793" y="1903123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Costo pubblico monitorato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       € 16,859,968.28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123728" y="6293847"/>
            <a:ext cx="6400800" cy="537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FONTE: OPENCOESIONE DATI AGGIORNATI AL 31 MARZO 2021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3957035" y="21161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215229" y="2698239"/>
            <a:ext cx="24043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PROGETTO IN CORSO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1A5C9A-507A-4070-ACF1-72889AE43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9" y="129533"/>
            <a:ext cx="3244253" cy="561433"/>
          </a:xfrm>
          <a:prstGeom prst="rect">
            <a:avLst/>
          </a:prstGeom>
        </p:spPr>
      </p:pic>
      <p:sp>
        <p:nvSpPr>
          <p:cNvPr id="16" name="Titolo 2">
            <a:extLst>
              <a:ext uri="{FF2B5EF4-FFF2-40B4-BE49-F238E27FC236}">
                <a16:creationId xmlns:a16="http://schemas.microsoft.com/office/drawing/2014/main" id="{5452673E-E104-41DA-8493-EF7D475BD34B}"/>
              </a:ext>
            </a:extLst>
          </p:cNvPr>
          <p:cNvSpPr txBox="1">
            <a:spLocks/>
          </p:cNvSpPr>
          <p:nvPr/>
        </p:nvSpPr>
        <p:spPr>
          <a:xfrm>
            <a:off x="611560" y="1186360"/>
            <a:ext cx="7488832" cy="7167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COLLETTORE DI CONVOGLIAMENTO DEI REFLUI DA CAPO MULINI AL VECCHIO ALLACCIANTE DEL COMUNE DI CATANIA, CON RECAPITO FINALE AL DEPURATORE DI PANTANO D'ARCI</a:t>
            </a: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0C17BBBD-F51F-41C7-8673-445058C76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21627"/>
            <a:ext cx="5998059" cy="307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48352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ità">
  <a:themeElements>
    <a:clrScheme name="Profondità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ità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ità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TM04033923[[fn=Profondità]]</Template>
  <TotalTime>224</TotalTime>
  <Words>635</Words>
  <Application>Microsoft Office PowerPoint</Application>
  <PresentationFormat>Presentazione su schermo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Corbel</vt:lpstr>
      <vt:lpstr>Wingdings 3</vt:lpstr>
      <vt:lpstr>Profondità</vt:lpstr>
      <vt:lpstr>  STATO DI AVANZAMENTO DEI LAVORI E DEI PROGETTI IN CORSO NELLA ZONA INDUSTRIALE DI CATANIA </vt:lpstr>
      <vt:lpstr>   STATO DI AVANZAMENTO DEI PROGETTI IN CORSO NELLA ZONA INDUSTRIALE DI CATANIA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DEI LAVORI E DEI PROGETTI  NELLA ZONA INDUSTRIALE DI CATANIA</dc:title>
  <dc:creator>scaltabiano</dc:creator>
  <cp:lastModifiedBy>Salvatore Pulvirenti</cp:lastModifiedBy>
  <cp:revision>34</cp:revision>
  <dcterms:created xsi:type="dcterms:W3CDTF">2021-11-02T12:39:11Z</dcterms:created>
  <dcterms:modified xsi:type="dcterms:W3CDTF">2021-11-09T09:42:14Z</dcterms:modified>
</cp:coreProperties>
</file>