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1" r:id="rId4"/>
    <p:sldId id="272" r:id="rId5"/>
    <p:sldId id="295" r:id="rId6"/>
    <p:sldId id="273" r:id="rId7"/>
    <p:sldId id="274" r:id="rId8"/>
    <p:sldId id="275" r:id="rId9"/>
    <p:sldId id="276" r:id="rId10"/>
    <p:sldId id="297" r:id="rId11"/>
    <p:sldId id="277" r:id="rId12"/>
    <p:sldId id="296" r:id="rId13"/>
    <p:sldId id="278" r:id="rId14"/>
    <p:sldId id="290" r:id="rId15"/>
    <p:sldId id="281" r:id="rId16"/>
    <p:sldId id="292" r:id="rId17"/>
    <p:sldId id="291" r:id="rId18"/>
    <p:sldId id="282" r:id="rId19"/>
    <p:sldId id="298" r:id="rId20"/>
    <p:sldId id="289" r:id="rId21"/>
    <p:sldId id="283" r:id="rId22"/>
    <p:sldId id="284" r:id="rId23"/>
    <p:sldId id="285" r:id="rId24"/>
    <p:sldId id="286" r:id="rId25"/>
    <p:sldId id="299"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69" d="100"/>
          <a:sy n="69" d="100"/>
        </p:scale>
        <p:origin x="77"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272F92-5151-4593-B694-D8A39DAE925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3E598D8-F2D9-4D93-B3AD-D1F7B13057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E80541D-9FDA-4695-B7BC-CB3A1914F4AF}"/>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5" name="Segnaposto piè di pagina 4">
            <a:extLst>
              <a:ext uri="{FF2B5EF4-FFF2-40B4-BE49-F238E27FC236}">
                <a16:creationId xmlns:a16="http://schemas.microsoft.com/office/drawing/2014/main" id="{B1DB598D-2069-4229-BBA2-83061DE0179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760F126-8771-4CBC-9A1C-E2F5215C03C8}"/>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2833273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8F862A-A9F0-4B08-B0C1-60AFF6DA884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0C076E4-4744-4570-97A9-668CF5E10D1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3EFD13-DD34-46C8-BA46-AEE4AB02DCC3}"/>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5" name="Segnaposto piè di pagina 4">
            <a:extLst>
              <a:ext uri="{FF2B5EF4-FFF2-40B4-BE49-F238E27FC236}">
                <a16:creationId xmlns:a16="http://schemas.microsoft.com/office/drawing/2014/main" id="{7D56FA3E-2692-47CE-9583-703ACA4FBBA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AA47C4-9E3F-4479-BA7C-4BE7E60F5787}"/>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2810720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3FE6B6C-BB61-49DF-A7CF-D5046DA004E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419EA01-CA02-4896-8F93-0139DC70100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C362F65-133D-4C64-8AB8-173F26A3E257}"/>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5" name="Segnaposto piè di pagina 4">
            <a:extLst>
              <a:ext uri="{FF2B5EF4-FFF2-40B4-BE49-F238E27FC236}">
                <a16:creationId xmlns:a16="http://schemas.microsoft.com/office/drawing/2014/main" id="{E61AE698-4DEB-4834-B97D-912EF755AAC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3A7735F-855D-4021-B46B-794E3E3B3185}"/>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3203909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75BF7D-0F0D-4DAE-9404-A5405F1A0E7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238D7C4-1E18-4C3A-BD3C-5FBFE14B2AC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D330D54-EA19-4D65-B67E-89D363EADDFB}"/>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5" name="Segnaposto piè di pagina 4">
            <a:extLst>
              <a:ext uri="{FF2B5EF4-FFF2-40B4-BE49-F238E27FC236}">
                <a16:creationId xmlns:a16="http://schemas.microsoft.com/office/drawing/2014/main" id="{007ACBE7-A2F1-48DC-9BCB-D8028A9F265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35838F3-9590-4505-9C94-30AAA8E59C2C}"/>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1080869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D4EAC2-9813-4031-9E69-886B04481D8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4FA8E3C-67B7-45B2-B65F-90AA780F88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2407A6A-B589-4570-8CD2-DB9B7E51D845}"/>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5" name="Segnaposto piè di pagina 4">
            <a:extLst>
              <a:ext uri="{FF2B5EF4-FFF2-40B4-BE49-F238E27FC236}">
                <a16:creationId xmlns:a16="http://schemas.microsoft.com/office/drawing/2014/main" id="{FC98C430-553D-4701-86DA-056C36BE441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CC3C239-C7EE-4672-8594-23268769583B}"/>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3234824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91E42C-EA09-40F9-B85D-6A9BE990C8A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946C131-A820-4F61-96A0-649C5696014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CB279F4-C8ED-4A17-9C25-ED255F10EEE9}"/>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5B2EEE9-5B53-450B-B993-4DD9188F2A2E}"/>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6" name="Segnaposto piè di pagina 5">
            <a:extLst>
              <a:ext uri="{FF2B5EF4-FFF2-40B4-BE49-F238E27FC236}">
                <a16:creationId xmlns:a16="http://schemas.microsoft.com/office/drawing/2014/main" id="{32B7C822-DB86-4329-9B3D-BB355BA5D4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AD4D8B6-3E4F-4933-9AA1-8CF6DAACCDF0}"/>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2880125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7F25F2-B69F-4E13-9A6F-1F7332B2207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336D559-2918-4CE1-9FD9-E20E6CD730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D41E763-F68B-48AB-B38C-AE86CD03BC6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B9D0E5C-5B6F-408B-8358-3639F836E6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3A339B8-3F20-4174-AFB8-9477BBFF76D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FA8481D-07CE-4136-A109-91888E375649}"/>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8" name="Segnaposto piè di pagina 7">
            <a:extLst>
              <a:ext uri="{FF2B5EF4-FFF2-40B4-BE49-F238E27FC236}">
                <a16:creationId xmlns:a16="http://schemas.microsoft.com/office/drawing/2014/main" id="{4CC4C7DD-3066-49AB-90AF-1D2807505AC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1CA5F14-F601-4D49-9893-01DCB2207AE9}"/>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2389968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07AC50-52FB-4D08-BAC3-0D43BE6827A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6A09AA0-C498-4EBF-AEC0-FC48FCD0EFCA}"/>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4" name="Segnaposto piè di pagina 3">
            <a:extLst>
              <a:ext uri="{FF2B5EF4-FFF2-40B4-BE49-F238E27FC236}">
                <a16:creationId xmlns:a16="http://schemas.microsoft.com/office/drawing/2014/main" id="{4F6388FE-E0BF-4396-AB3D-730EB1CD7D7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5BADD5A-B38B-4F09-9D54-FA000D360FF2}"/>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967757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FA6539F-265E-46E7-BEE6-809CFD2662E3}"/>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3" name="Segnaposto piè di pagina 2">
            <a:extLst>
              <a:ext uri="{FF2B5EF4-FFF2-40B4-BE49-F238E27FC236}">
                <a16:creationId xmlns:a16="http://schemas.microsoft.com/office/drawing/2014/main" id="{787E4633-DB6C-467D-8C1F-3DB1AE00810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B47B813-9E79-45AE-949F-5F50BB941D3A}"/>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742573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ED336F-C339-4046-B0B5-F78F61BBB37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FABDA9C-7764-4463-B9FC-93098FC675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D536AA6-C22D-443D-B7FC-5B33F9771E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AD0AFEB-FADC-420A-914A-D47854962B49}"/>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6" name="Segnaposto piè di pagina 5">
            <a:extLst>
              <a:ext uri="{FF2B5EF4-FFF2-40B4-BE49-F238E27FC236}">
                <a16:creationId xmlns:a16="http://schemas.microsoft.com/office/drawing/2014/main" id="{7E4784E5-584F-4930-9642-75B3681A204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14B2087-BF75-4070-9D79-253A1D41E948}"/>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159370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EB544A-325E-48CA-B2B0-54101A67ADB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38FEBE-E0A5-45A4-9035-D0F17021BA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D15280F-D676-4CA2-90A0-4D2D5CBE8E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6DA3970-B779-40B7-9CDC-A20186717B72}"/>
              </a:ext>
            </a:extLst>
          </p:cNvPr>
          <p:cNvSpPr>
            <a:spLocks noGrp="1"/>
          </p:cNvSpPr>
          <p:nvPr>
            <p:ph type="dt" sz="half" idx="10"/>
          </p:nvPr>
        </p:nvSpPr>
        <p:spPr/>
        <p:txBody>
          <a:bodyPr/>
          <a:lstStyle/>
          <a:p>
            <a:fld id="{E030E8AC-346D-4860-ABAE-2E8AC7675425}" type="datetimeFigureOut">
              <a:rPr lang="it-IT" smtClean="0"/>
              <a:t>19/01/2021</a:t>
            </a:fld>
            <a:endParaRPr lang="it-IT"/>
          </a:p>
        </p:txBody>
      </p:sp>
      <p:sp>
        <p:nvSpPr>
          <p:cNvPr id="6" name="Segnaposto piè di pagina 5">
            <a:extLst>
              <a:ext uri="{FF2B5EF4-FFF2-40B4-BE49-F238E27FC236}">
                <a16:creationId xmlns:a16="http://schemas.microsoft.com/office/drawing/2014/main" id="{F08B87C5-59A0-477A-8AFE-96B1C2462DF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38E4CF-0833-4345-806D-C8DC104A5330}"/>
              </a:ext>
            </a:extLst>
          </p:cNvPr>
          <p:cNvSpPr>
            <a:spLocks noGrp="1"/>
          </p:cNvSpPr>
          <p:nvPr>
            <p:ph type="sldNum" sz="quarter" idx="12"/>
          </p:nvPr>
        </p:nvSpPr>
        <p:spPr/>
        <p:txBody>
          <a:bodyPr/>
          <a:lstStyle/>
          <a:p>
            <a:fld id="{DDB72DF8-2B2B-4BFB-B2A2-223F484B5F4E}" type="slidenum">
              <a:rPr lang="it-IT" smtClean="0"/>
              <a:t>‹N›</a:t>
            </a:fld>
            <a:endParaRPr lang="it-IT"/>
          </a:p>
        </p:txBody>
      </p:sp>
    </p:spTree>
    <p:extLst>
      <p:ext uri="{BB962C8B-B14F-4D97-AF65-F5344CB8AC3E}">
        <p14:creationId xmlns:p14="http://schemas.microsoft.com/office/powerpoint/2010/main" val="3272667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90BFEB8-A06D-4811-ABAE-D88CD62D81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9C4A979-98CF-4C8B-8A0D-3280972EA6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68D9AB0-AA4A-4438-92FE-BB63B3A408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0E8AC-346D-4860-ABAE-2E8AC7675425}" type="datetimeFigureOut">
              <a:rPr lang="it-IT" smtClean="0"/>
              <a:t>19/01/2021</a:t>
            </a:fld>
            <a:endParaRPr lang="it-IT"/>
          </a:p>
        </p:txBody>
      </p:sp>
      <p:sp>
        <p:nvSpPr>
          <p:cNvPr id="5" name="Segnaposto piè di pagina 4">
            <a:extLst>
              <a:ext uri="{FF2B5EF4-FFF2-40B4-BE49-F238E27FC236}">
                <a16:creationId xmlns:a16="http://schemas.microsoft.com/office/drawing/2014/main" id="{6501D0BB-3997-4317-BDDE-595ED0AC2A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A8A8C4F-2BD7-4D60-8436-D28A86406F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B72DF8-2B2B-4BFB-B2A2-223F484B5F4E}" type="slidenum">
              <a:rPr lang="it-IT" smtClean="0"/>
              <a:t>‹N›</a:t>
            </a:fld>
            <a:endParaRPr lang="it-IT"/>
          </a:p>
        </p:txBody>
      </p:sp>
    </p:spTree>
    <p:extLst>
      <p:ext uri="{BB962C8B-B14F-4D97-AF65-F5344CB8AC3E}">
        <p14:creationId xmlns:p14="http://schemas.microsoft.com/office/powerpoint/2010/main" val="2734005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6">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3" descr="Immagine che contiene persona, tavolo, uomo, computer&#10;&#10;Descrizione generata automaticamente">
            <a:extLst>
              <a:ext uri="{FF2B5EF4-FFF2-40B4-BE49-F238E27FC236}">
                <a16:creationId xmlns:a16="http://schemas.microsoft.com/office/drawing/2014/main" id="{57078579-24A7-410C-A17F-AA7159A210C5}"/>
              </a:ext>
            </a:extLst>
          </p:cNvPr>
          <p:cNvPicPr>
            <a:picLocks noChangeAspect="1"/>
          </p:cNvPicPr>
          <p:nvPr/>
        </p:nvPicPr>
        <p:blipFill rotWithShape="1">
          <a:blip r:embed="rId2" cstate="print">
            <a:alphaModFix/>
            <a:extLst>
              <a:ext uri="{28A0092B-C50C-407E-A947-70E740481C1C}">
                <a14:useLocalDpi xmlns:a14="http://schemas.microsoft.com/office/drawing/2010/main" val="0"/>
              </a:ext>
            </a:extLst>
          </a:blip>
          <a:srcRect t="1867" b="13864"/>
          <a:stretch/>
        </p:blipFill>
        <p:spPr>
          <a:xfrm>
            <a:off x="20" y="1"/>
            <a:ext cx="12191980" cy="6857999"/>
          </a:xfrm>
          <a:prstGeom prst="rect">
            <a:avLst/>
          </a:prstGeom>
        </p:spPr>
      </p:pic>
      <p:sp>
        <p:nvSpPr>
          <p:cNvPr id="33" name="Rectangle 28">
            <a:extLst>
              <a:ext uri="{FF2B5EF4-FFF2-40B4-BE49-F238E27FC236}">
                <a16:creationId xmlns:a16="http://schemas.microsoft.com/office/drawing/2014/main" id="{28010A4A-4978-43DA-B3D5-930AA8C66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190630C-81C5-4A09-B7E0-C2EE57CFAB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47F6E30-22D0-4A69-8C8B-680B850AF9FB}"/>
              </a:ext>
            </a:extLst>
          </p:cNvPr>
          <p:cNvSpPr>
            <a:spLocks noGrp="1"/>
          </p:cNvSpPr>
          <p:nvPr>
            <p:ph type="ctrTitle"/>
          </p:nvPr>
        </p:nvSpPr>
        <p:spPr>
          <a:xfrm>
            <a:off x="1366160" y="1660121"/>
            <a:ext cx="9623404" cy="3305493"/>
          </a:xfrm>
        </p:spPr>
        <p:txBody>
          <a:bodyPr>
            <a:normAutofit/>
          </a:bodyPr>
          <a:lstStyle/>
          <a:p>
            <a:pPr algn="l"/>
            <a:r>
              <a:rPr lang="it-IT" sz="7500" b="1" dirty="0">
                <a:solidFill>
                  <a:schemeClr val="accent1">
                    <a:lumMod val="50000"/>
                  </a:schemeClr>
                </a:solidFill>
              </a:rPr>
              <a:t>LEGGE </a:t>
            </a:r>
            <a:br>
              <a:rPr lang="it-IT" sz="7500" b="1" dirty="0">
                <a:solidFill>
                  <a:schemeClr val="accent1">
                    <a:lumMod val="50000"/>
                  </a:schemeClr>
                </a:solidFill>
              </a:rPr>
            </a:br>
            <a:r>
              <a:rPr lang="it-IT" sz="7500" b="1" dirty="0">
                <a:solidFill>
                  <a:schemeClr val="accent1">
                    <a:lumMod val="50000"/>
                  </a:schemeClr>
                </a:solidFill>
              </a:rPr>
              <a:t>DI </a:t>
            </a:r>
            <a:br>
              <a:rPr lang="it-IT" sz="7500" b="1" dirty="0">
                <a:solidFill>
                  <a:schemeClr val="accent1">
                    <a:lumMod val="50000"/>
                  </a:schemeClr>
                </a:solidFill>
              </a:rPr>
            </a:br>
            <a:r>
              <a:rPr lang="it-IT" sz="7500" b="1" dirty="0">
                <a:solidFill>
                  <a:schemeClr val="accent1">
                    <a:lumMod val="50000"/>
                  </a:schemeClr>
                </a:solidFill>
              </a:rPr>
              <a:t>BILANCIO 2021</a:t>
            </a:r>
          </a:p>
        </p:txBody>
      </p:sp>
      <p:sp>
        <p:nvSpPr>
          <p:cNvPr id="3" name="Sottotitolo 2">
            <a:extLst>
              <a:ext uri="{FF2B5EF4-FFF2-40B4-BE49-F238E27FC236}">
                <a16:creationId xmlns:a16="http://schemas.microsoft.com/office/drawing/2014/main" id="{9E29CBE3-002F-4B2F-A925-6BC4F94CA3C8}"/>
              </a:ext>
            </a:extLst>
          </p:cNvPr>
          <p:cNvSpPr>
            <a:spLocks noGrp="1"/>
          </p:cNvSpPr>
          <p:nvPr>
            <p:ph type="subTitle" idx="1"/>
          </p:nvPr>
        </p:nvSpPr>
        <p:spPr>
          <a:xfrm>
            <a:off x="1366159" y="4965614"/>
            <a:ext cx="9623404" cy="834454"/>
          </a:xfrm>
        </p:spPr>
        <p:txBody>
          <a:bodyPr>
            <a:normAutofit/>
          </a:bodyPr>
          <a:lstStyle/>
          <a:p>
            <a:pPr algn="l"/>
            <a:r>
              <a:rPr lang="it-IT" dirty="0">
                <a:solidFill>
                  <a:schemeClr val="accent1">
                    <a:lumMod val="50000"/>
                  </a:schemeClr>
                </a:solidFill>
              </a:rPr>
              <a:t>I PRINCIPALI INTERVENTI A FAVORE DELLE IMPRESE</a:t>
            </a:r>
          </a:p>
        </p:txBody>
      </p:sp>
      <p:pic>
        <p:nvPicPr>
          <p:cNvPr id="6" name="Immagine 5">
            <a:extLst>
              <a:ext uri="{FF2B5EF4-FFF2-40B4-BE49-F238E27FC236}">
                <a16:creationId xmlns:a16="http://schemas.microsoft.com/office/drawing/2014/main" id="{BDD07817-BDDA-4ED5-9FB2-8474998262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8720" y="1057932"/>
            <a:ext cx="4151909" cy="718507"/>
          </a:xfrm>
          <a:prstGeom prst="rect">
            <a:avLst/>
          </a:prstGeom>
        </p:spPr>
      </p:pic>
    </p:spTree>
    <p:extLst>
      <p:ext uri="{BB962C8B-B14F-4D97-AF65-F5344CB8AC3E}">
        <p14:creationId xmlns:p14="http://schemas.microsoft.com/office/powerpoint/2010/main" val="166145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1371599" y="294538"/>
            <a:ext cx="9895951" cy="1033669"/>
          </a:xfrm>
        </p:spPr>
        <p:txBody>
          <a:bodyPr>
            <a:normAutofit/>
          </a:bodyPr>
          <a:lstStyle/>
          <a:p>
            <a:pPr lvl="0"/>
            <a:r>
              <a:rPr lang="it-IT" sz="4000" b="1" dirty="0">
                <a:solidFill>
                  <a:srgbClr val="FFFFFF"/>
                </a:solidFill>
              </a:rPr>
              <a:t>PIANO DI TRANSIZIONE 4.0</a:t>
            </a:r>
          </a:p>
        </p:txBody>
      </p:sp>
      <p:sp>
        <p:nvSpPr>
          <p:cNvPr id="19" name="Segnaposto contenuto 2">
            <a:extLst>
              <a:ext uri="{FF2B5EF4-FFF2-40B4-BE49-F238E27FC236}">
                <a16:creationId xmlns:a16="http://schemas.microsoft.com/office/drawing/2014/main" id="{D1E72C44-C367-4ABD-8F2A-9256F64647CE}"/>
              </a:ext>
            </a:extLst>
          </p:cNvPr>
          <p:cNvSpPr txBox="1">
            <a:spLocks noGrp="1"/>
          </p:cNvSpPr>
          <p:nvPr>
            <p:ph idx="1"/>
          </p:nvPr>
        </p:nvSpPr>
        <p:spPr>
          <a:xfrm>
            <a:off x="838198" y="1791759"/>
            <a:ext cx="10515600" cy="4351338"/>
          </a:xfrm>
        </p:spPr>
        <p:txBody>
          <a:bodyPr>
            <a:normAutofit/>
          </a:bodyPr>
          <a:lstStyle/>
          <a:p>
            <a:pPr marL="0" lvl="0" indent="0" algn="ctr">
              <a:spcBef>
                <a:spcPts val="600"/>
              </a:spcBef>
              <a:buNone/>
            </a:pPr>
            <a:endParaRPr lang="it-IT" sz="2400" b="1" dirty="0">
              <a:solidFill>
                <a:schemeClr val="accent1">
                  <a:lumMod val="50000"/>
                </a:schemeClr>
              </a:solidFill>
            </a:endParaRPr>
          </a:p>
          <a:p>
            <a:pPr marL="0" lvl="0" indent="0" algn="ctr">
              <a:spcBef>
                <a:spcPts val="600"/>
              </a:spcBef>
              <a:buNone/>
            </a:pPr>
            <a:r>
              <a:rPr lang="it-IT" sz="2400" b="1" dirty="0">
                <a:solidFill>
                  <a:schemeClr val="accent1">
                    <a:lumMod val="50000"/>
                  </a:schemeClr>
                </a:solidFill>
              </a:rPr>
              <a:t>Anticipazione e riduzione della compensazione </a:t>
            </a:r>
          </a:p>
          <a:p>
            <a:pPr marL="0" lvl="0" indent="0" algn="ctr">
              <a:spcBef>
                <a:spcPts val="600"/>
              </a:spcBef>
              <a:buNone/>
            </a:pPr>
            <a:r>
              <a:rPr lang="it-IT" sz="2400" b="1" dirty="0">
                <a:solidFill>
                  <a:schemeClr val="accent1">
                    <a:lumMod val="50000"/>
                  </a:schemeClr>
                </a:solidFill>
              </a:rPr>
              <a:t>con maggiore vantaggio fiscale nell’anno</a:t>
            </a:r>
          </a:p>
          <a:p>
            <a:pPr marL="0" lvl="0" indent="0" algn="ctr">
              <a:spcBef>
                <a:spcPts val="600"/>
              </a:spcBef>
              <a:buNone/>
            </a:pPr>
            <a:endParaRPr lang="it-IT" sz="2400" b="1" dirty="0">
              <a:solidFill>
                <a:schemeClr val="accent1">
                  <a:lumMod val="50000"/>
                </a:schemeClr>
              </a:solidFill>
            </a:endParaRPr>
          </a:p>
          <a:p>
            <a:pPr lvl="0">
              <a:spcBef>
                <a:spcPts val="600"/>
              </a:spcBef>
            </a:pPr>
            <a:r>
              <a:rPr lang="it-IT" dirty="0">
                <a:solidFill>
                  <a:schemeClr val="accent1">
                    <a:lumMod val="50000"/>
                  </a:schemeClr>
                </a:solidFill>
              </a:rPr>
              <a:t>È ammessa la compensazione immediata (dall’anno in corso) del credito relativo agli investimenti in beni strumentali;</a:t>
            </a:r>
          </a:p>
          <a:p>
            <a:pPr lvl="0">
              <a:spcBef>
                <a:spcPts val="600"/>
              </a:spcBef>
            </a:pPr>
            <a:endParaRPr lang="it-IT" dirty="0">
              <a:solidFill>
                <a:schemeClr val="accent1">
                  <a:lumMod val="50000"/>
                </a:schemeClr>
              </a:solidFill>
            </a:endParaRPr>
          </a:p>
          <a:p>
            <a:pPr lvl="0">
              <a:spcBef>
                <a:spcPts val="600"/>
              </a:spcBef>
            </a:pPr>
            <a:r>
              <a:rPr lang="it-IT" dirty="0">
                <a:solidFill>
                  <a:schemeClr val="accent1">
                    <a:lumMod val="50000"/>
                  </a:schemeClr>
                </a:solidFill>
              </a:rPr>
              <a:t>Per tutti i crediti d’imposta sui beni strumentali materiali, la fruizione dei crediti è ridotta a 3 anni in luogo dei 5 anni previsti a legislazione vigente;</a:t>
            </a:r>
          </a:p>
          <a:p>
            <a:pPr marL="0" lvl="0" indent="0" algn="ctr">
              <a:spcBef>
                <a:spcPts val="600"/>
              </a:spcBef>
              <a:buNone/>
            </a:pPr>
            <a:endParaRPr lang="it-IT" sz="2400" dirty="0">
              <a:solidFill>
                <a:srgbClr val="1F497D"/>
              </a:solidFill>
            </a:endParaRPr>
          </a:p>
        </p:txBody>
      </p:sp>
    </p:spTree>
    <p:extLst>
      <p:ext uri="{BB962C8B-B14F-4D97-AF65-F5344CB8AC3E}">
        <p14:creationId xmlns:p14="http://schemas.microsoft.com/office/powerpoint/2010/main" val="2853871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1371599" y="294538"/>
            <a:ext cx="9895951" cy="1033669"/>
          </a:xfrm>
        </p:spPr>
        <p:txBody>
          <a:bodyPr>
            <a:normAutofit/>
          </a:bodyPr>
          <a:lstStyle/>
          <a:p>
            <a:pPr lvl="0"/>
            <a:r>
              <a:rPr lang="it-IT" sz="4000" b="1" dirty="0">
                <a:solidFill>
                  <a:srgbClr val="FFFFFF"/>
                </a:solidFill>
              </a:rPr>
              <a:t>PIANO DI TRANSIZIONE 4.0</a:t>
            </a:r>
          </a:p>
        </p:txBody>
      </p:sp>
      <p:sp>
        <p:nvSpPr>
          <p:cNvPr id="19" name="Segnaposto contenuto 2">
            <a:extLst>
              <a:ext uri="{FF2B5EF4-FFF2-40B4-BE49-F238E27FC236}">
                <a16:creationId xmlns:a16="http://schemas.microsoft.com/office/drawing/2014/main" id="{D1E72C44-C367-4ABD-8F2A-9256F64647CE}"/>
              </a:ext>
            </a:extLst>
          </p:cNvPr>
          <p:cNvSpPr txBox="1">
            <a:spLocks noGrp="1"/>
          </p:cNvSpPr>
          <p:nvPr>
            <p:ph idx="1"/>
          </p:nvPr>
        </p:nvSpPr>
        <p:spPr>
          <a:xfrm>
            <a:off x="838200" y="1825625"/>
            <a:ext cx="10515600" cy="4351338"/>
          </a:xfrm>
        </p:spPr>
        <p:txBody>
          <a:bodyPr>
            <a:normAutofit fontScale="92500" lnSpcReduction="10000"/>
          </a:bodyPr>
          <a:lstStyle/>
          <a:p>
            <a:pPr marL="0" lvl="0" indent="0" algn="ctr">
              <a:spcBef>
                <a:spcPts val="600"/>
              </a:spcBef>
              <a:buNone/>
            </a:pPr>
            <a:endParaRPr lang="it-IT" sz="2000" b="1" dirty="0">
              <a:solidFill>
                <a:schemeClr val="accent1">
                  <a:lumMod val="50000"/>
                </a:schemeClr>
              </a:solidFill>
            </a:endParaRPr>
          </a:p>
          <a:p>
            <a:pPr marL="0" lvl="0" indent="0" algn="ctr">
              <a:spcBef>
                <a:spcPts val="600"/>
              </a:spcBef>
              <a:buNone/>
            </a:pPr>
            <a:r>
              <a:rPr lang="it-IT" sz="2400" b="1" dirty="0">
                <a:solidFill>
                  <a:schemeClr val="accent1">
                    <a:lumMod val="50000"/>
                  </a:schemeClr>
                </a:solidFill>
              </a:rPr>
              <a:t>Ricerca &amp; Sviluppo, Innovazione, Design e Green</a:t>
            </a:r>
          </a:p>
          <a:p>
            <a:pPr marL="0" lvl="0" indent="0" algn="ctr">
              <a:spcBef>
                <a:spcPts val="600"/>
              </a:spcBef>
              <a:buNone/>
            </a:pPr>
            <a:endParaRPr lang="it-IT" sz="2400" b="1" dirty="0">
              <a:solidFill>
                <a:schemeClr val="accent1">
                  <a:lumMod val="50000"/>
                </a:schemeClr>
              </a:solidFill>
            </a:endParaRPr>
          </a:p>
          <a:p>
            <a:pPr lvl="0">
              <a:spcBef>
                <a:spcPts val="600"/>
              </a:spcBef>
            </a:pPr>
            <a:r>
              <a:rPr lang="it-IT" sz="3000" dirty="0">
                <a:solidFill>
                  <a:schemeClr val="accent1">
                    <a:lumMod val="50000"/>
                  </a:schemeClr>
                </a:solidFill>
              </a:rPr>
              <a:t>R&amp;S: incremento dal 12% al 20% e massimale da 3 milioni a 4 milioni di Euro;</a:t>
            </a:r>
          </a:p>
          <a:p>
            <a:pPr lvl="0">
              <a:spcBef>
                <a:spcPts val="600"/>
              </a:spcBef>
            </a:pPr>
            <a:r>
              <a:rPr lang="it-IT" sz="3000" dirty="0">
                <a:solidFill>
                  <a:schemeClr val="accent1">
                    <a:lumMod val="50000"/>
                  </a:schemeClr>
                </a:solidFill>
              </a:rPr>
              <a:t>Innovazione tecnologica: incremento dal 6% al 10% e massimale da 1,5 milioni a 2 milioni;</a:t>
            </a:r>
          </a:p>
          <a:p>
            <a:pPr lvl="0">
              <a:spcBef>
                <a:spcPts val="600"/>
              </a:spcBef>
            </a:pPr>
            <a:r>
              <a:rPr lang="it-IT" sz="3000" dirty="0">
                <a:solidFill>
                  <a:schemeClr val="accent1">
                    <a:lumMod val="50000"/>
                  </a:schemeClr>
                </a:solidFill>
              </a:rPr>
              <a:t>Innovazione green e digitale: incremento dal 10% al 15% e massimale da 1,5 milioni a 2 milioni;</a:t>
            </a:r>
          </a:p>
          <a:p>
            <a:pPr lvl="0">
              <a:spcBef>
                <a:spcPts val="600"/>
              </a:spcBef>
            </a:pPr>
            <a:r>
              <a:rPr lang="it-IT" sz="3000" dirty="0">
                <a:solidFill>
                  <a:schemeClr val="accent1">
                    <a:lumMod val="50000"/>
                  </a:schemeClr>
                </a:solidFill>
              </a:rPr>
              <a:t>Design e ideazione estetica: incremento dal 6% al 10% e massimale da 1,5 milioni a 2 milioni.</a:t>
            </a:r>
          </a:p>
          <a:p>
            <a:pPr marL="0" lvl="0" indent="0" algn="ctr">
              <a:spcBef>
                <a:spcPts val="600"/>
              </a:spcBef>
              <a:buNone/>
            </a:pPr>
            <a:endParaRPr lang="it-IT" sz="2400" dirty="0">
              <a:solidFill>
                <a:srgbClr val="1F497D"/>
              </a:solidFill>
            </a:endParaRPr>
          </a:p>
        </p:txBody>
      </p:sp>
    </p:spTree>
    <p:extLst>
      <p:ext uri="{BB962C8B-B14F-4D97-AF65-F5344CB8AC3E}">
        <p14:creationId xmlns:p14="http://schemas.microsoft.com/office/powerpoint/2010/main" val="1557196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1371599" y="294538"/>
            <a:ext cx="9895951" cy="1033669"/>
          </a:xfrm>
        </p:spPr>
        <p:txBody>
          <a:bodyPr>
            <a:normAutofit/>
          </a:bodyPr>
          <a:lstStyle/>
          <a:p>
            <a:pPr lvl="0"/>
            <a:r>
              <a:rPr lang="it-IT" sz="4000" b="1" dirty="0">
                <a:solidFill>
                  <a:srgbClr val="FFFFFF"/>
                </a:solidFill>
              </a:rPr>
              <a:t>PIANO DI TRANSIZIONE 4.0</a:t>
            </a:r>
          </a:p>
        </p:txBody>
      </p:sp>
      <p:sp>
        <p:nvSpPr>
          <p:cNvPr id="19" name="Segnaposto contenuto 2">
            <a:extLst>
              <a:ext uri="{FF2B5EF4-FFF2-40B4-BE49-F238E27FC236}">
                <a16:creationId xmlns:a16="http://schemas.microsoft.com/office/drawing/2014/main" id="{D1E72C44-C367-4ABD-8F2A-9256F64647CE}"/>
              </a:ext>
            </a:extLst>
          </p:cNvPr>
          <p:cNvSpPr txBox="1">
            <a:spLocks noGrp="1"/>
          </p:cNvSpPr>
          <p:nvPr>
            <p:ph idx="1"/>
          </p:nvPr>
        </p:nvSpPr>
        <p:spPr>
          <a:xfrm>
            <a:off x="838200" y="1825625"/>
            <a:ext cx="10515600" cy="4351338"/>
          </a:xfrm>
        </p:spPr>
        <p:txBody>
          <a:bodyPr/>
          <a:lstStyle/>
          <a:p>
            <a:pPr marL="0" lvl="0" indent="0" algn="ctr">
              <a:spcBef>
                <a:spcPts val="600"/>
              </a:spcBef>
              <a:buNone/>
            </a:pPr>
            <a:endParaRPr lang="it-IT" sz="2000" b="1" dirty="0">
              <a:solidFill>
                <a:schemeClr val="accent1">
                  <a:lumMod val="50000"/>
                </a:schemeClr>
              </a:solidFill>
            </a:endParaRPr>
          </a:p>
          <a:p>
            <a:pPr marL="0" lvl="0" indent="0" algn="ctr">
              <a:spcBef>
                <a:spcPts val="600"/>
              </a:spcBef>
              <a:buNone/>
            </a:pPr>
            <a:r>
              <a:rPr lang="it-IT" sz="2400" b="1" dirty="0">
                <a:solidFill>
                  <a:schemeClr val="accent1">
                    <a:lumMod val="50000"/>
                  </a:schemeClr>
                </a:solidFill>
              </a:rPr>
              <a:t>Ricerca &amp; Sviluppo, Innovazione, Design e Green</a:t>
            </a:r>
          </a:p>
          <a:p>
            <a:pPr marL="0" lvl="0" indent="0" algn="ctr">
              <a:spcBef>
                <a:spcPts val="600"/>
              </a:spcBef>
              <a:buNone/>
            </a:pPr>
            <a:endParaRPr lang="it-IT" sz="2400" b="1" dirty="0">
              <a:solidFill>
                <a:schemeClr val="accent1">
                  <a:lumMod val="50000"/>
                </a:schemeClr>
              </a:solidFill>
            </a:endParaRPr>
          </a:p>
          <a:p>
            <a:pPr lvl="0">
              <a:spcBef>
                <a:spcPts val="600"/>
              </a:spcBef>
            </a:pPr>
            <a:r>
              <a:rPr lang="it-IT" dirty="0">
                <a:solidFill>
                  <a:schemeClr val="accent1">
                    <a:lumMod val="50000"/>
                  </a:schemeClr>
                </a:solidFill>
              </a:rPr>
              <a:t>Innovazione green e digitale: incremento dal 10% al 15% e massimale da 1,5 milioni a 2 milioni;</a:t>
            </a:r>
          </a:p>
          <a:p>
            <a:pPr lvl="0">
              <a:spcBef>
                <a:spcPts val="600"/>
              </a:spcBef>
            </a:pPr>
            <a:endParaRPr lang="it-IT" dirty="0">
              <a:solidFill>
                <a:schemeClr val="accent1">
                  <a:lumMod val="50000"/>
                </a:schemeClr>
              </a:solidFill>
            </a:endParaRPr>
          </a:p>
          <a:p>
            <a:pPr lvl="0">
              <a:spcBef>
                <a:spcPts val="600"/>
              </a:spcBef>
            </a:pPr>
            <a:r>
              <a:rPr lang="it-IT" dirty="0">
                <a:solidFill>
                  <a:schemeClr val="accent1">
                    <a:lumMod val="50000"/>
                  </a:schemeClr>
                </a:solidFill>
              </a:rPr>
              <a:t>Design e ideazione estetica: incremento dal 6% al 10% e massimale da 1,5 milioni a 2 milioni.</a:t>
            </a:r>
          </a:p>
          <a:p>
            <a:pPr marL="0" lvl="0" indent="0" algn="ctr">
              <a:spcBef>
                <a:spcPts val="600"/>
              </a:spcBef>
              <a:buNone/>
            </a:pPr>
            <a:endParaRPr lang="it-IT" sz="2400" dirty="0">
              <a:solidFill>
                <a:srgbClr val="1F497D"/>
              </a:solidFill>
            </a:endParaRPr>
          </a:p>
        </p:txBody>
      </p:sp>
    </p:spTree>
    <p:extLst>
      <p:ext uri="{BB962C8B-B14F-4D97-AF65-F5344CB8AC3E}">
        <p14:creationId xmlns:p14="http://schemas.microsoft.com/office/powerpoint/2010/main" val="3235072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1371599" y="294538"/>
            <a:ext cx="9895951" cy="1033669"/>
          </a:xfrm>
        </p:spPr>
        <p:txBody>
          <a:bodyPr>
            <a:normAutofit/>
          </a:bodyPr>
          <a:lstStyle/>
          <a:p>
            <a:pPr lvl="0"/>
            <a:r>
              <a:rPr lang="it-IT" sz="4000" b="1" dirty="0">
                <a:solidFill>
                  <a:srgbClr val="FFFFFF"/>
                </a:solidFill>
              </a:rPr>
              <a:t>PIANO DI TRANSIZIONE 4.0</a:t>
            </a:r>
          </a:p>
        </p:txBody>
      </p:sp>
      <p:sp>
        <p:nvSpPr>
          <p:cNvPr id="19" name="Segnaposto contenuto 2">
            <a:extLst>
              <a:ext uri="{FF2B5EF4-FFF2-40B4-BE49-F238E27FC236}">
                <a16:creationId xmlns:a16="http://schemas.microsoft.com/office/drawing/2014/main" id="{D1E72C44-C367-4ABD-8F2A-9256F64647CE}"/>
              </a:ext>
            </a:extLst>
          </p:cNvPr>
          <p:cNvSpPr txBox="1">
            <a:spLocks noGrp="1"/>
          </p:cNvSpPr>
          <p:nvPr>
            <p:ph idx="1"/>
          </p:nvPr>
        </p:nvSpPr>
        <p:spPr>
          <a:xfrm>
            <a:off x="838200" y="1825625"/>
            <a:ext cx="10515600" cy="4351338"/>
          </a:xfrm>
        </p:spPr>
        <p:txBody>
          <a:bodyPr/>
          <a:lstStyle/>
          <a:p>
            <a:pPr marL="0" lvl="0" indent="0" algn="ctr">
              <a:buNone/>
            </a:pPr>
            <a:endParaRPr lang="it-IT" sz="2400" b="1" dirty="0">
              <a:solidFill>
                <a:schemeClr val="accent1">
                  <a:lumMod val="50000"/>
                </a:schemeClr>
              </a:solidFill>
            </a:endParaRPr>
          </a:p>
          <a:p>
            <a:pPr marL="0" lvl="0" indent="0" algn="ctr">
              <a:buNone/>
            </a:pPr>
            <a:r>
              <a:rPr lang="it-IT" sz="2400" b="1" dirty="0">
                <a:solidFill>
                  <a:schemeClr val="accent1">
                    <a:lumMod val="50000"/>
                  </a:schemeClr>
                </a:solidFill>
              </a:rPr>
              <a:t>Credito Formazione 4.0</a:t>
            </a:r>
          </a:p>
          <a:p>
            <a:pPr marL="0" lvl="0" indent="0" algn="ctr">
              <a:buNone/>
            </a:pPr>
            <a:endParaRPr lang="it-IT" sz="2400" b="1" dirty="0">
              <a:solidFill>
                <a:schemeClr val="accent1">
                  <a:lumMod val="50000"/>
                </a:schemeClr>
              </a:solidFill>
            </a:endParaRPr>
          </a:p>
          <a:p>
            <a:pPr lvl="0">
              <a:spcBef>
                <a:spcPts val="600"/>
              </a:spcBef>
            </a:pPr>
            <a:r>
              <a:rPr lang="it-IT" dirty="0">
                <a:solidFill>
                  <a:schemeClr val="accent1">
                    <a:lumMod val="50000"/>
                  </a:schemeClr>
                </a:solidFill>
              </a:rPr>
              <a:t>Estensione del credito d’imposta alle spese sostenute per la formazione dei dipendenti e degli imprenditori;</a:t>
            </a:r>
          </a:p>
          <a:p>
            <a:pPr marL="0" lvl="0" indent="0">
              <a:spcBef>
                <a:spcPts val="600"/>
              </a:spcBef>
              <a:buNone/>
            </a:pPr>
            <a:endParaRPr lang="it-IT" dirty="0">
              <a:solidFill>
                <a:schemeClr val="accent1">
                  <a:lumMod val="50000"/>
                </a:schemeClr>
              </a:solidFill>
            </a:endParaRPr>
          </a:p>
          <a:p>
            <a:pPr lvl="0">
              <a:spcBef>
                <a:spcPts val="600"/>
              </a:spcBef>
            </a:pPr>
            <a:r>
              <a:rPr lang="it-IT" dirty="0">
                <a:solidFill>
                  <a:schemeClr val="accent1">
                    <a:lumMod val="50000"/>
                  </a:schemeClr>
                </a:solidFill>
              </a:rPr>
              <a:t>È riconosciuto nell’ambito del biennio interessato dalle nuove misure (2021 e 2022).</a:t>
            </a:r>
          </a:p>
          <a:p>
            <a:pPr marL="0" lvl="0" indent="0" algn="ctr">
              <a:spcBef>
                <a:spcPts val="600"/>
              </a:spcBef>
              <a:buNone/>
            </a:pPr>
            <a:endParaRPr lang="it-IT" sz="2400" dirty="0">
              <a:solidFill>
                <a:srgbClr val="1F497D"/>
              </a:solidFill>
            </a:endParaRPr>
          </a:p>
        </p:txBody>
      </p:sp>
    </p:spTree>
    <p:extLst>
      <p:ext uri="{BB962C8B-B14F-4D97-AF65-F5344CB8AC3E}">
        <p14:creationId xmlns:p14="http://schemas.microsoft.com/office/powerpoint/2010/main" val="596586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304800" y="586855"/>
            <a:ext cx="3363288" cy="3769161"/>
          </a:xfrm>
        </p:spPr>
        <p:txBody>
          <a:bodyPr anchor="b">
            <a:normAutofit/>
          </a:bodyPr>
          <a:lstStyle/>
          <a:p>
            <a:pPr lvl="0"/>
            <a:r>
              <a:rPr lang="it-IT" sz="4000" b="1" dirty="0">
                <a:solidFill>
                  <a:srgbClr val="FFFFFF"/>
                </a:solidFill>
              </a:rPr>
              <a:t>MISURE A SOSTEGNO DELLA LIQUIDITA’</a:t>
            </a:r>
          </a:p>
        </p:txBody>
      </p:sp>
      <p:sp>
        <p:nvSpPr>
          <p:cNvPr id="11" name="Segnaposto contenuto 2">
            <a:extLst>
              <a:ext uri="{FF2B5EF4-FFF2-40B4-BE49-F238E27FC236}">
                <a16:creationId xmlns:a16="http://schemas.microsoft.com/office/drawing/2014/main" id="{A1BF42F9-CEB6-43BA-A524-E1A8B9E1B501}"/>
              </a:ext>
            </a:extLst>
          </p:cNvPr>
          <p:cNvSpPr txBox="1">
            <a:spLocks noGrp="1"/>
          </p:cNvSpPr>
          <p:nvPr>
            <p:ph idx="1"/>
          </p:nvPr>
        </p:nvSpPr>
        <p:spPr>
          <a:xfrm>
            <a:off x="4427553" y="510899"/>
            <a:ext cx="7459647" cy="6023716"/>
          </a:xfrm>
        </p:spPr>
        <p:txBody>
          <a:bodyPr>
            <a:normAutofit/>
          </a:bodyPr>
          <a:lstStyle/>
          <a:p>
            <a:pPr marL="0" lvl="0" indent="0" algn="just">
              <a:buNone/>
            </a:pPr>
            <a:r>
              <a:rPr lang="it-IT" sz="2400" b="1" dirty="0">
                <a:solidFill>
                  <a:schemeClr val="accent1">
                    <a:lumMod val="75000"/>
                  </a:schemeClr>
                </a:solidFill>
              </a:rPr>
              <a:t>FONDO DI GARANZIA PMI</a:t>
            </a:r>
          </a:p>
          <a:p>
            <a:pPr marL="0" lvl="0" indent="0" algn="just">
              <a:buNone/>
            </a:pPr>
            <a:r>
              <a:rPr lang="it-IT" sz="2400" dirty="0">
                <a:solidFill>
                  <a:schemeClr val="accent1">
                    <a:lumMod val="75000"/>
                  </a:schemeClr>
                </a:solidFill>
              </a:rPr>
              <a:t>Proroga e rifinanziamento delle misure di sostegno alla liquidità  a partire dalla moratoria e dal Fondo di Garanzia per le PMI;</a:t>
            </a:r>
          </a:p>
          <a:p>
            <a:pPr marL="0" lvl="0" indent="0" algn="just">
              <a:buNone/>
            </a:pPr>
            <a:endParaRPr lang="it-IT" sz="2400" dirty="0">
              <a:solidFill>
                <a:schemeClr val="accent1">
                  <a:lumMod val="75000"/>
                </a:schemeClr>
              </a:solidFill>
            </a:endParaRPr>
          </a:p>
          <a:p>
            <a:pPr marL="0" lvl="0" indent="0" algn="just">
              <a:buNone/>
            </a:pPr>
            <a:r>
              <a:rPr lang="it-IT" sz="2400" b="1" dirty="0">
                <a:solidFill>
                  <a:schemeClr val="accent1">
                    <a:lumMod val="75000"/>
                  </a:schemeClr>
                </a:solidFill>
              </a:rPr>
              <a:t>GARANZIE SACE</a:t>
            </a:r>
          </a:p>
          <a:p>
            <a:pPr marL="0" lvl="0" indent="0" algn="just">
              <a:buNone/>
            </a:pPr>
            <a:r>
              <a:rPr lang="it-IT" sz="2400" dirty="0">
                <a:solidFill>
                  <a:schemeClr val="accent1">
                    <a:lumMod val="75000"/>
                  </a:schemeClr>
                </a:solidFill>
              </a:rPr>
              <a:t>Sostegno alla liquidità, a tutte le grandi imprese con dipendenti fino a 499. Dal prossimo mese di marzo, sarà consentito accedere alle garanzie di SACE in modo gratuito e senza l’obbligo per l’impresa beneficiaria di gestire i livelli occupazionali attraverso accordi sindacali; è però confermato il divieto, per l’impresa beneficiaria, di distribuire dividendi o riacquistare azioni. </a:t>
            </a:r>
          </a:p>
        </p:txBody>
      </p:sp>
      <p:sp>
        <p:nvSpPr>
          <p:cNvPr id="12" name="Segnaposto contenuto 2">
            <a:extLst>
              <a:ext uri="{FF2B5EF4-FFF2-40B4-BE49-F238E27FC236}">
                <a16:creationId xmlns:a16="http://schemas.microsoft.com/office/drawing/2014/main" id="{E2E7696F-FFA5-4780-9698-5E6477BD3FD1}"/>
              </a:ext>
            </a:extLst>
          </p:cNvPr>
          <p:cNvSpPr txBox="1">
            <a:spLocks/>
          </p:cNvSpPr>
          <p:nvPr/>
        </p:nvSpPr>
        <p:spPr>
          <a:xfrm>
            <a:off x="4596995" y="1137424"/>
            <a:ext cx="7114345" cy="4990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endParaRPr lang="it-IT" sz="1800" dirty="0">
              <a:solidFill>
                <a:srgbClr val="1F497D"/>
              </a:solidFill>
            </a:endParaRPr>
          </a:p>
        </p:txBody>
      </p:sp>
      <p:sp>
        <p:nvSpPr>
          <p:cNvPr id="13" name="Segnaposto contenuto 2">
            <a:extLst>
              <a:ext uri="{FF2B5EF4-FFF2-40B4-BE49-F238E27FC236}">
                <a16:creationId xmlns:a16="http://schemas.microsoft.com/office/drawing/2014/main" id="{BCB9632B-2053-40FC-9A96-A99D1DDAB349}"/>
              </a:ext>
            </a:extLst>
          </p:cNvPr>
          <p:cNvSpPr txBox="1">
            <a:spLocks/>
          </p:cNvSpPr>
          <p:nvPr/>
        </p:nvSpPr>
        <p:spPr>
          <a:xfrm>
            <a:off x="4412101" y="1695116"/>
            <a:ext cx="7299239" cy="48394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500"/>
              </a:spcBef>
            </a:pPr>
            <a:endParaRPr lang="it-IT" sz="2200" dirty="0"/>
          </a:p>
          <a:p>
            <a:pPr>
              <a:lnSpc>
                <a:spcPct val="80000"/>
              </a:lnSpc>
              <a:spcBef>
                <a:spcPts val="500"/>
              </a:spcBef>
            </a:pPr>
            <a:endParaRPr lang="it-IT" sz="2200" dirty="0"/>
          </a:p>
          <a:p>
            <a:pPr marL="0" indent="0">
              <a:lnSpc>
                <a:spcPct val="80000"/>
              </a:lnSpc>
              <a:spcBef>
                <a:spcPts val="500"/>
              </a:spcBef>
              <a:buNone/>
            </a:pPr>
            <a:r>
              <a:rPr lang="it-IT" sz="2000" dirty="0">
                <a:solidFill>
                  <a:srgbClr val="1F497D"/>
                </a:solidFill>
              </a:rPr>
              <a:t> </a:t>
            </a:r>
          </a:p>
        </p:txBody>
      </p:sp>
      <p:sp>
        <p:nvSpPr>
          <p:cNvPr id="14" name="Segnaposto contenuto 2">
            <a:extLst>
              <a:ext uri="{FF2B5EF4-FFF2-40B4-BE49-F238E27FC236}">
                <a16:creationId xmlns:a16="http://schemas.microsoft.com/office/drawing/2014/main" id="{38264197-8326-405F-ADA4-87ACC7902A12}"/>
              </a:ext>
            </a:extLst>
          </p:cNvPr>
          <p:cNvSpPr txBox="1">
            <a:spLocks/>
          </p:cNvSpPr>
          <p:nvPr/>
        </p:nvSpPr>
        <p:spPr>
          <a:xfrm>
            <a:off x="4412101" y="1553555"/>
            <a:ext cx="7284684" cy="48918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300"/>
              </a:spcBef>
            </a:pPr>
            <a:endParaRPr lang="it-IT" sz="2300" b="1" dirty="0">
              <a:solidFill>
                <a:srgbClr val="1F497D"/>
              </a:solidFill>
            </a:endParaRPr>
          </a:p>
          <a:p>
            <a:pPr marL="270506" algn="just">
              <a:spcBef>
                <a:spcPts val="300"/>
              </a:spcBef>
            </a:pPr>
            <a:endParaRPr lang="it-IT" sz="1400" dirty="0">
              <a:solidFill>
                <a:srgbClr val="1F497D"/>
              </a:solidFill>
              <a:cs typeface="Times New Roman"/>
            </a:endParaRPr>
          </a:p>
          <a:p>
            <a:pPr marL="270506" algn="just">
              <a:spcBef>
                <a:spcPts val="300"/>
              </a:spcBef>
            </a:pPr>
            <a:endParaRPr lang="it-IT" sz="1400" b="1" dirty="0">
              <a:solidFill>
                <a:srgbClr val="1F497D"/>
              </a:solidFill>
              <a:cs typeface="Times New Roman"/>
            </a:endParaRPr>
          </a:p>
          <a:p>
            <a:pPr>
              <a:spcBef>
                <a:spcPts val="300"/>
              </a:spcBef>
            </a:pPr>
            <a:endParaRPr lang="it-IT" sz="1400" dirty="0"/>
          </a:p>
        </p:txBody>
      </p:sp>
    </p:spTree>
    <p:extLst>
      <p:ext uri="{BB962C8B-B14F-4D97-AF65-F5344CB8AC3E}">
        <p14:creationId xmlns:p14="http://schemas.microsoft.com/office/powerpoint/2010/main" val="1370516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CREDITO D’IMPOSTA</a:t>
            </a:r>
          </a:p>
        </p:txBody>
      </p:sp>
      <p:sp>
        <p:nvSpPr>
          <p:cNvPr id="3" name="Segnaposto contenuto 2">
            <a:extLst>
              <a:ext uri="{FF2B5EF4-FFF2-40B4-BE49-F238E27FC236}">
                <a16:creationId xmlns:a16="http://schemas.microsoft.com/office/drawing/2014/main" id="{3779C359-F9B5-4E1F-A7C3-A86351AE2D3F}"/>
              </a:ext>
            </a:extLst>
          </p:cNvPr>
          <p:cNvSpPr txBox="1">
            <a:spLocks noGrp="1"/>
          </p:cNvSpPr>
          <p:nvPr>
            <p:ph idx="1"/>
          </p:nvPr>
        </p:nvSpPr>
        <p:spPr>
          <a:xfrm>
            <a:off x="4810259" y="649480"/>
            <a:ext cx="6555347" cy="5546047"/>
          </a:xfrm>
        </p:spPr>
        <p:txBody>
          <a:bodyPr anchor="ctr">
            <a:normAutofit/>
          </a:bodyPr>
          <a:lstStyle/>
          <a:p>
            <a:pPr lvl="0" algn="just">
              <a:spcBef>
                <a:spcPts val="400"/>
              </a:spcBef>
            </a:pPr>
            <a:r>
              <a:rPr lang="it-IT" sz="3200" b="1" dirty="0">
                <a:solidFill>
                  <a:srgbClr val="FF0000"/>
                </a:solidFill>
                <a:cs typeface="Times New Roman"/>
              </a:rPr>
              <a:t>Credito d’imposta promozione competenze manageriali </a:t>
            </a:r>
            <a:r>
              <a:rPr lang="it-IT" sz="3200" dirty="0">
                <a:solidFill>
                  <a:schemeClr val="accent1">
                    <a:lumMod val="50000"/>
                  </a:schemeClr>
                </a:solidFill>
                <a:cs typeface="Times New Roman"/>
              </a:rPr>
              <a:t>(commi 536-539): è concesso un credito d’imposta alle imprese per le donazioni effettuate nell’anno 2021 e 2022 per iniziative formative finalizzate allo sviluppo e all’acquisizione di competenze manageriali promosse da università pubbliche e private.</a:t>
            </a:r>
          </a:p>
        </p:txBody>
      </p:sp>
    </p:spTree>
    <p:extLst>
      <p:ext uri="{BB962C8B-B14F-4D97-AF65-F5344CB8AC3E}">
        <p14:creationId xmlns:p14="http://schemas.microsoft.com/office/powerpoint/2010/main" val="3945455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CREDITO D’IMPOSTA</a:t>
            </a:r>
          </a:p>
        </p:txBody>
      </p:sp>
      <p:sp>
        <p:nvSpPr>
          <p:cNvPr id="3" name="Segnaposto contenuto 2">
            <a:extLst>
              <a:ext uri="{FF2B5EF4-FFF2-40B4-BE49-F238E27FC236}">
                <a16:creationId xmlns:a16="http://schemas.microsoft.com/office/drawing/2014/main" id="{3779C359-F9B5-4E1F-A7C3-A86351AE2D3F}"/>
              </a:ext>
            </a:extLst>
          </p:cNvPr>
          <p:cNvSpPr txBox="1">
            <a:spLocks noGrp="1"/>
          </p:cNvSpPr>
          <p:nvPr>
            <p:ph idx="1"/>
          </p:nvPr>
        </p:nvSpPr>
        <p:spPr>
          <a:xfrm>
            <a:off x="4810259" y="649480"/>
            <a:ext cx="6555347" cy="5546047"/>
          </a:xfrm>
        </p:spPr>
        <p:txBody>
          <a:bodyPr anchor="ctr">
            <a:normAutofit/>
          </a:bodyPr>
          <a:lstStyle/>
          <a:p>
            <a:pPr lvl="0" algn="just">
              <a:spcBef>
                <a:spcPts val="400"/>
              </a:spcBef>
            </a:pPr>
            <a:r>
              <a:rPr lang="it-IT" b="1" dirty="0">
                <a:solidFill>
                  <a:srgbClr val="FF0000"/>
                </a:solidFill>
                <a:cs typeface="Times New Roman"/>
              </a:rPr>
              <a:t>Credito d’imposta investimenti in PIR</a:t>
            </a:r>
            <a:r>
              <a:rPr lang="it-IT" dirty="0">
                <a:solidFill>
                  <a:srgbClr val="FF0000"/>
                </a:solidFill>
                <a:cs typeface="Times New Roman"/>
              </a:rPr>
              <a:t> </a:t>
            </a:r>
            <a:r>
              <a:rPr lang="it-IT" dirty="0">
                <a:solidFill>
                  <a:schemeClr val="accent1">
                    <a:lumMod val="50000"/>
                  </a:schemeClr>
                </a:solidFill>
                <a:cs typeface="Times New Roman"/>
              </a:rPr>
              <a:t>(commi 219 – 225): viene riconosciuto alle persone fisiche, con riferimento ai piani costituti dall’ 1/1/2021 e agli investimenti effettuati entro il 31/12/2021, un credito d'imposta pari alle minusvalenze, alle perdite e ai differenziali negativi realizzati in relazione a tali strumenti finanziari, a condizione che siano detenuti per almeno cinque anni e che il credito d'imposta non ecceda il 20% delle somme investite.</a:t>
            </a:r>
          </a:p>
        </p:txBody>
      </p:sp>
    </p:spTree>
    <p:extLst>
      <p:ext uri="{BB962C8B-B14F-4D97-AF65-F5344CB8AC3E}">
        <p14:creationId xmlns:p14="http://schemas.microsoft.com/office/powerpoint/2010/main" val="3941827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CREDITO D’IMPOSTA</a:t>
            </a:r>
          </a:p>
        </p:txBody>
      </p:sp>
      <p:sp>
        <p:nvSpPr>
          <p:cNvPr id="3" name="Segnaposto contenuto 2">
            <a:extLst>
              <a:ext uri="{FF2B5EF4-FFF2-40B4-BE49-F238E27FC236}">
                <a16:creationId xmlns:a16="http://schemas.microsoft.com/office/drawing/2014/main" id="{3779C359-F9B5-4E1F-A7C3-A86351AE2D3F}"/>
              </a:ext>
            </a:extLst>
          </p:cNvPr>
          <p:cNvSpPr txBox="1">
            <a:spLocks noGrp="1"/>
          </p:cNvSpPr>
          <p:nvPr>
            <p:ph idx="1"/>
          </p:nvPr>
        </p:nvSpPr>
        <p:spPr>
          <a:xfrm>
            <a:off x="4810259" y="649480"/>
            <a:ext cx="6555347" cy="5546047"/>
          </a:xfrm>
        </p:spPr>
        <p:txBody>
          <a:bodyPr anchor="ctr">
            <a:normAutofit/>
          </a:bodyPr>
          <a:lstStyle/>
          <a:p>
            <a:pPr lvl="0" algn="just">
              <a:spcBef>
                <a:spcPts val="400"/>
              </a:spcBef>
            </a:pPr>
            <a:r>
              <a:rPr lang="it-IT" b="1" dirty="0">
                <a:solidFill>
                  <a:srgbClr val="FF0000"/>
                </a:solidFill>
                <a:cs typeface="Times New Roman"/>
              </a:rPr>
              <a:t>Credito d’imposta per sistemi di filtraggio dell’acqua </a:t>
            </a:r>
            <a:r>
              <a:rPr lang="it-IT" dirty="0">
                <a:solidFill>
                  <a:srgbClr val="FF0000"/>
                </a:solidFill>
                <a:cs typeface="Times New Roman"/>
              </a:rPr>
              <a:t> </a:t>
            </a:r>
            <a:r>
              <a:rPr lang="it-IT" dirty="0">
                <a:solidFill>
                  <a:schemeClr val="accent1">
                    <a:lumMod val="50000"/>
                  </a:schemeClr>
                </a:solidFill>
                <a:cs typeface="Times New Roman"/>
              </a:rPr>
              <a:t>il periodo dall’1/1/2021 al 31/12/2022 è previsto un credito d’imposta nella misura del 50% e fino a € 1.000 per le persone fisiche per ciascuna unità immobiliare ed € 5.000 per gli altri soggetti, per ciascun immobile adibito ad attività commerciale o istituzionale.</a:t>
            </a:r>
            <a:br>
              <a:rPr lang="it-IT" dirty="0">
                <a:solidFill>
                  <a:schemeClr val="accent1">
                    <a:lumMod val="50000"/>
                  </a:schemeClr>
                </a:solidFill>
                <a:cs typeface="Times New Roman"/>
              </a:rPr>
            </a:br>
            <a:r>
              <a:rPr lang="it-IT" b="1" dirty="0">
                <a:solidFill>
                  <a:schemeClr val="accent1">
                    <a:lumMod val="50000"/>
                  </a:schemeClr>
                </a:solidFill>
              </a:rPr>
              <a:t>Credito d’imposta per la vendita al dettaglio di giornali, riviste e periodici e credito d’imposta per i servizi digitali </a:t>
            </a:r>
          </a:p>
        </p:txBody>
      </p:sp>
    </p:spTree>
    <p:extLst>
      <p:ext uri="{BB962C8B-B14F-4D97-AF65-F5344CB8AC3E}">
        <p14:creationId xmlns:p14="http://schemas.microsoft.com/office/powerpoint/2010/main" val="4242108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NUOVA SABATINI</a:t>
            </a:r>
          </a:p>
        </p:txBody>
      </p:sp>
      <p:sp>
        <p:nvSpPr>
          <p:cNvPr id="11" name="Segnaposto contenuto 2">
            <a:extLst>
              <a:ext uri="{FF2B5EF4-FFF2-40B4-BE49-F238E27FC236}">
                <a16:creationId xmlns:a16="http://schemas.microsoft.com/office/drawing/2014/main" id="{A1BF42F9-CEB6-43BA-A524-E1A8B9E1B501}"/>
              </a:ext>
            </a:extLst>
          </p:cNvPr>
          <p:cNvSpPr txBox="1">
            <a:spLocks noGrp="1"/>
          </p:cNvSpPr>
          <p:nvPr>
            <p:ph idx="1"/>
          </p:nvPr>
        </p:nvSpPr>
        <p:spPr>
          <a:xfrm>
            <a:off x="4699138" y="846667"/>
            <a:ext cx="6808921" cy="5197293"/>
          </a:xfrm>
        </p:spPr>
        <p:txBody>
          <a:bodyPr>
            <a:normAutofit lnSpcReduction="10000"/>
          </a:bodyPr>
          <a:lstStyle/>
          <a:p>
            <a:pPr lvl="0" algn="just"/>
            <a:r>
              <a:rPr lang="it-IT" sz="3200" dirty="0">
                <a:solidFill>
                  <a:srgbClr val="1F497D"/>
                </a:solidFill>
              </a:rPr>
              <a:t>Rifinanziamento con 370 milioni di euro con una ripartizione su 6 annualità : 10% il primo anno; 20% dal secondo al quinto e 10% il sesto anno;</a:t>
            </a:r>
          </a:p>
          <a:p>
            <a:pPr lvl="0" algn="just"/>
            <a:endParaRPr lang="it-IT" sz="3200" dirty="0">
              <a:solidFill>
                <a:srgbClr val="1F497D"/>
              </a:solidFill>
            </a:endParaRPr>
          </a:p>
          <a:p>
            <a:pPr lvl="0" algn="just"/>
            <a:endParaRPr lang="it-IT" sz="3200" dirty="0">
              <a:solidFill>
                <a:srgbClr val="1F497D"/>
              </a:solidFill>
            </a:endParaRPr>
          </a:p>
          <a:p>
            <a:pPr lvl="0" algn="just"/>
            <a:r>
              <a:rPr lang="it-IT" sz="3200" dirty="0">
                <a:solidFill>
                  <a:srgbClr val="1F497D"/>
                </a:solidFill>
              </a:rPr>
              <a:t>Si estende a tutte le iniziative l’erogazione in un’unica soluzione, oggi prevista per le sole domande con finanziamento d’importo non superiore a 200 mila euro.</a:t>
            </a:r>
          </a:p>
        </p:txBody>
      </p:sp>
    </p:spTree>
    <p:extLst>
      <p:ext uri="{BB962C8B-B14F-4D97-AF65-F5344CB8AC3E}">
        <p14:creationId xmlns:p14="http://schemas.microsoft.com/office/powerpoint/2010/main" val="2531908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18233" y="1351584"/>
            <a:ext cx="3201366" cy="2139412"/>
          </a:xfrm>
        </p:spPr>
        <p:txBody>
          <a:bodyPr anchor="b">
            <a:normAutofit/>
          </a:bodyPr>
          <a:lstStyle/>
          <a:p>
            <a:pPr lvl="0"/>
            <a:r>
              <a:rPr lang="it-IT" sz="4000" b="1" dirty="0">
                <a:solidFill>
                  <a:srgbClr val="FFFFFF"/>
                </a:solidFill>
              </a:rPr>
              <a:t>BONUS</a:t>
            </a:r>
          </a:p>
        </p:txBody>
      </p:sp>
      <p:sp>
        <p:nvSpPr>
          <p:cNvPr id="11" name="Segnaposto contenuto 2">
            <a:extLst>
              <a:ext uri="{FF2B5EF4-FFF2-40B4-BE49-F238E27FC236}">
                <a16:creationId xmlns:a16="http://schemas.microsoft.com/office/drawing/2014/main" id="{A1BF42F9-CEB6-43BA-A524-E1A8B9E1B501}"/>
              </a:ext>
            </a:extLst>
          </p:cNvPr>
          <p:cNvSpPr txBox="1">
            <a:spLocks noGrp="1"/>
          </p:cNvSpPr>
          <p:nvPr>
            <p:ph idx="1"/>
          </p:nvPr>
        </p:nvSpPr>
        <p:spPr>
          <a:xfrm>
            <a:off x="4427553" y="510899"/>
            <a:ext cx="7459647" cy="6023716"/>
          </a:xfrm>
        </p:spPr>
        <p:txBody>
          <a:bodyPr>
            <a:normAutofit lnSpcReduction="10000"/>
          </a:bodyPr>
          <a:lstStyle/>
          <a:p>
            <a:pPr marL="0" lvl="0" indent="0" algn="just">
              <a:buNone/>
            </a:pPr>
            <a:endParaRPr lang="it-IT" sz="2000" b="1" dirty="0">
              <a:solidFill>
                <a:schemeClr val="accent1">
                  <a:lumMod val="75000"/>
                </a:schemeClr>
              </a:solidFill>
            </a:endParaRPr>
          </a:p>
          <a:p>
            <a:pPr marL="0" lvl="0" indent="0" algn="just">
              <a:buNone/>
            </a:pPr>
            <a:r>
              <a:rPr lang="it-IT" sz="2400" b="1" dirty="0">
                <a:solidFill>
                  <a:schemeClr val="accent1">
                    <a:lumMod val="75000"/>
                  </a:schemeClr>
                </a:solidFill>
              </a:rPr>
              <a:t>SUPER BONUS 110%  </a:t>
            </a:r>
          </a:p>
          <a:p>
            <a:pPr marL="0" lvl="0" indent="0" algn="just">
              <a:buNone/>
            </a:pPr>
            <a:r>
              <a:rPr lang="it-IT" sz="2400" dirty="0">
                <a:solidFill>
                  <a:schemeClr val="accent1">
                    <a:lumMod val="75000"/>
                  </a:schemeClr>
                </a:solidFill>
              </a:rPr>
              <a:t>Viene prorogata l’applicazione della detrazione al 110% per gli interventi di efficienza energetica e antisismici effettuati sugli edifici dal 1° luglio 2020 fino al 30 giugno 2022, da ripartire tra gli aventi diritto in cinque quote annuali di pari importo e in quattro quote annuali di pari importo per la parte di spesa sostenuta nel 2022.  </a:t>
            </a:r>
          </a:p>
          <a:p>
            <a:pPr marL="0" lvl="0" indent="0" algn="just">
              <a:buNone/>
            </a:pPr>
            <a:r>
              <a:rPr lang="it-IT" sz="2400" dirty="0">
                <a:solidFill>
                  <a:schemeClr val="accent1">
                    <a:lumMod val="75000"/>
                  </a:schemeClr>
                </a:solidFill>
              </a:rPr>
              <a:t>Viene altresì previsto l’aumento del 50% dei limiti delle spese ammesse alla fruizione di maggiorati, sostenute entro il 30 giugno 2022 (in luogo del 31 dicembre 2020), per gli interventi di ricostruzione riguardanti i fabbricati danneggiati dal sisma nei comuni elencati nel DL n. 189/2016 e nel DL n. 39/2009, nonché per i Comuni interessati da tutti gli eventi sismici verificatisi dopo il 2008, dove sia stato dichiarato lo stato di emergenza</a:t>
            </a:r>
          </a:p>
          <a:p>
            <a:pPr marL="0" lvl="0" indent="0" algn="ctr">
              <a:buNone/>
            </a:pPr>
            <a:r>
              <a:rPr lang="it-IT" sz="2400" dirty="0">
                <a:solidFill>
                  <a:srgbClr val="1F497D"/>
                </a:solidFill>
              </a:rPr>
              <a:t> </a:t>
            </a:r>
          </a:p>
        </p:txBody>
      </p:sp>
      <p:sp>
        <p:nvSpPr>
          <p:cNvPr id="12" name="Segnaposto contenuto 2">
            <a:extLst>
              <a:ext uri="{FF2B5EF4-FFF2-40B4-BE49-F238E27FC236}">
                <a16:creationId xmlns:a16="http://schemas.microsoft.com/office/drawing/2014/main" id="{E2E7696F-FFA5-4780-9698-5E6477BD3FD1}"/>
              </a:ext>
            </a:extLst>
          </p:cNvPr>
          <p:cNvSpPr txBox="1">
            <a:spLocks/>
          </p:cNvSpPr>
          <p:nvPr/>
        </p:nvSpPr>
        <p:spPr>
          <a:xfrm>
            <a:off x="4596995" y="1137424"/>
            <a:ext cx="7114345" cy="4990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endParaRPr lang="it-IT" sz="1800" dirty="0">
              <a:solidFill>
                <a:srgbClr val="1F497D"/>
              </a:solidFill>
            </a:endParaRPr>
          </a:p>
        </p:txBody>
      </p:sp>
      <p:sp>
        <p:nvSpPr>
          <p:cNvPr id="13" name="Segnaposto contenuto 2">
            <a:extLst>
              <a:ext uri="{FF2B5EF4-FFF2-40B4-BE49-F238E27FC236}">
                <a16:creationId xmlns:a16="http://schemas.microsoft.com/office/drawing/2014/main" id="{BCB9632B-2053-40FC-9A96-A99D1DDAB349}"/>
              </a:ext>
            </a:extLst>
          </p:cNvPr>
          <p:cNvSpPr txBox="1">
            <a:spLocks/>
          </p:cNvSpPr>
          <p:nvPr/>
        </p:nvSpPr>
        <p:spPr>
          <a:xfrm>
            <a:off x="4582440" y="1695116"/>
            <a:ext cx="7114345" cy="48394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500"/>
              </a:spcBef>
            </a:pPr>
            <a:endParaRPr lang="it-IT" sz="2200" dirty="0"/>
          </a:p>
          <a:p>
            <a:pPr>
              <a:lnSpc>
                <a:spcPct val="80000"/>
              </a:lnSpc>
              <a:spcBef>
                <a:spcPts val="500"/>
              </a:spcBef>
            </a:pPr>
            <a:endParaRPr lang="it-IT" sz="2200" dirty="0"/>
          </a:p>
          <a:p>
            <a:pPr marL="0" indent="0">
              <a:lnSpc>
                <a:spcPct val="80000"/>
              </a:lnSpc>
              <a:spcBef>
                <a:spcPts val="500"/>
              </a:spcBef>
              <a:buNone/>
            </a:pPr>
            <a:r>
              <a:rPr lang="it-IT" sz="2000" dirty="0">
                <a:solidFill>
                  <a:srgbClr val="1F497D"/>
                </a:solidFill>
              </a:rPr>
              <a:t> </a:t>
            </a:r>
          </a:p>
        </p:txBody>
      </p:sp>
      <p:sp>
        <p:nvSpPr>
          <p:cNvPr id="14" name="Segnaposto contenuto 2">
            <a:extLst>
              <a:ext uri="{FF2B5EF4-FFF2-40B4-BE49-F238E27FC236}">
                <a16:creationId xmlns:a16="http://schemas.microsoft.com/office/drawing/2014/main" id="{38264197-8326-405F-ADA4-87ACC7902A12}"/>
              </a:ext>
            </a:extLst>
          </p:cNvPr>
          <p:cNvSpPr txBox="1">
            <a:spLocks/>
          </p:cNvSpPr>
          <p:nvPr/>
        </p:nvSpPr>
        <p:spPr>
          <a:xfrm>
            <a:off x="4582440" y="1116179"/>
            <a:ext cx="7284684" cy="48918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300"/>
              </a:spcBef>
            </a:pPr>
            <a:endParaRPr lang="it-IT" sz="2300" b="1" dirty="0">
              <a:solidFill>
                <a:srgbClr val="1F497D"/>
              </a:solidFill>
            </a:endParaRPr>
          </a:p>
          <a:p>
            <a:pPr marL="270506" algn="just">
              <a:spcBef>
                <a:spcPts val="300"/>
              </a:spcBef>
            </a:pPr>
            <a:endParaRPr lang="it-IT" sz="1400" dirty="0">
              <a:solidFill>
                <a:srgbClr val="1F497D"/>
              </a:solidFill>
              <a:cs typeface="Times New Roman"/>
            </a:endParaRPr>
          </a:p>
          <a:p>
            <a:pPr marL="270506" algn="just">
              <a:spcBef>
                <a:spcPts val="300"/>
              </a:spcBef>
            </a:pPr>
            <a:endParaRPr lang="it-IT" sz="1400" b="1" dirty="0">
              <a:solidFill>
                <a:srgbClr val="1F497D"/>
              </a:solidFill>
              <a:cs typeface="Times New Roman"/>
            </a:endParaRPr>
          </a:p>
          <a:p>
            <a:pPr>
              <a:spcBef>
                <a:spcPts val="300"/>
              </a:spcBef>
            </a:pPr>
            <a:endParaRPr lang="it-IT" sz="1400" dirty="0"/>
          </a:p>
        </p:txBody>
      </p:sp>
    </p:spTree>
    <p:extLst>
      <p:ext uri="{BB962C8B-B14F-4D97-AF65-F5344CB8AC3E}">
        <p14:creationId xmlns:p14="http://schemas.microsoft.com/office/powerpoint/2010/main" val="665749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MISURE PER IL SUD </a:t>
            </a:r>
          </a:p>
        </p:txBody>
      </p:sp>
      <p:sp>
        <p:nvSpPr>
          <p:cNvPr id="3" name="Segnaposto contenuto 2">
            <a:extLst>
              <a:ext uri="{FF2B5EF4-FFF2-40B4-BE49-F238E27FC236}">
                <a16:creationId xmlns:a16="http://schemas.microsoft.com/office/drawing/2014/main" id="{3779C359-F9B5-4E1F-A7C3-A86351AE2D3F}"/>
              </a:ext>
            </a:extLst>
          </p:cNvPr>
          <p:cNvSpPr txBox="1">
            <a:spLocks noGrp="1"/>
          </p:cNvSpPr>
          <p:nvPr>
            <p:ph idx="1"/>
          </p:nvPr>
        </p:nvSpPr>
        <p:spPr>
          <a:xfrm>
            <a:off x="4504547" y="1720469"/>
            <a:ext cx="6917957" cy="4245616"/>
          </a:xfrm>
        </p:spPr>
        <p:txBody>
          <a:bodyPr anchor="ctr">
            <a:noAutofit/>
          </a:bodyPr>
          <a:lstStyle/>
          <a:p>
            <a:pPr marL="0" indent="0" algn="just">
              <a:lnSpc>
                <a:spcPct val="100000"/>
              </a:lnSpc>
              <a:spcBef>
                <a:spcPts val="0"/>
              </a:spcBef>
              <a:buNone/>
              <a:defRPr sz="1800" b="0" i="0" u="none" strike="noStrike" kern="0" cap="none" spc="0" baseline="0">
                <a:solidFill>
                  <a:srgbClr val="000000"/>
                </a:solidFill>
                <a:uFillTx/>
              </a:defRPr>
            </a:pPr>
            <a:r>
              <a:rPr lang="it-IT" sz="2400" dirty="0">
                <a:solidFill>
                  <a:schemeClr val="accent1">
                    <a:lumMod val="50000"/>
                  </a:schemeClr>
                </a:solidFill>
                <a:latin typeface="Calibri"/>
              </a:rPr>
              <a:t>Rinnovato fino al 2022 il bonus per attività di R&amp;S, inclusi progetti in materia di Covid-19, di strutture produttive in Abruzzo, Basilicata, Calabria, Campania, Molise, Puglia, Sardegna e Sicilia con aliquote del 25% per le grandi imprese che occupano almeno 250 persone, il cui fatturato annuo è almeno di 50 milioni di euro oppure il cui totale di bilancio è almeno pari a 43 milioni di euro 35% per le imprese medie che occupano almeno 50 persone con un fatturato annuo di almeno 10 milioni di euro</a:t>
            </a:r>
          </a:p>
          <a:p>
            <a:pPr marL="0" indent="0" algn="just">
              <a:lnSpc>
                <a:spcPct val="100000"/>
              </a:lnSpc>
              <a:spcBef>
                <a:spcPts val="0"/>
              </a:spcBef>
              <a:buNone/>
              <a:defRPr sz="1800" b="0" i="0" u="none" strike="noStrike" kern="0" cap="none" spc="0" baseline="0">
                <a:solidFill>
                  <a:srgbClr val="000000"/>
                </a:solidFill>
                <a:uFillTx/>
              </a:defRPr>
            </a:pPr>
            <a:r>
              <a:rPr lang="it-IT" sz="2400" dirty="0">
                <a:solidFill>
                  <a:schemeClr val="accent1">
                    <a:lumMod val="50000"/>
                  </a:schemeClr>
                </a:solidFill>
                <a:latin typeface="Calibri"/>
              </a:rPr>
              <a:t>45% pe le piccole imprese che occupano meno di 50 dipendenti e realizzano un  fatturato annuo o totale di bilancio non superiore a 10 milioni di euro.</a:t>
            </a:r>
          </a:p>
        </p:txBody>
      </p:sp>
      <p:sp>
        <p:nvSpPr>
          <p:cNvPr id="6" name="CasellaDiTesto 5">
            <a:extLst>
              <a:ext uri="{FF2B5EF4-FFF2-40B4-BE49-F238E27FC236}">
                <a16:creationId xmlns:a16="http://schemas.microsoft.com/office/drawing/2014/main" id="{6DFB3FF4-F728-4589-BB77-011D1E30F6AE}"/>
              </a:ext>
            </a:extLst>
          </p:cNvPr>
          <p:cNvSpPr txBox="1"/>
          <p:nvPr/>
        </p:nvSpPr>
        <p:spPr>
          <a:xfrm>
            <a:off x="5041907" y="479594"/>
            <a:ext cx="6405026" cy="954107"/>
          </a:xfrm>
          <a:prstGeom prst="rect">
            <a:avLst/>
          </a:prstGeom>
          <a:noFill/>
        </p:spPr>
        <p:txBody>
          <a:bodyPr wrap="square" rtlCol="0">
            <a:spAutoFit/>
          </a:bodyPr>
          <a:lstStyle/>
          <a:p>
            <a:pPr algn="ctr">
              <a:defRPr sz="1800" b="0" i="0" u="none" strike="noStrike" kern="0" cap="none" spc="0" baseline="0">
                <a:solidFill>
                  <a:srgbClr val="000000"/>
                </a:solidFill>
                <a:uFillTx/>
              </a:defRPr>
            </a:pPr>
            <a:r>
              <a:rPr lang="it-IT" sz="2800" b="1" dirty="0">
                <a:solidFill>
                  <a:schemeClr val="accent1">
                    <a:lumMod val="50000"/>
                  </a:schemeClr>
                </a:solidFill>
              </a:rPr>
              <a:t>CREDITO DI IMPOSTA</a:t>
            </a:r>
          </a:p>
          <a:p>
            <a:pPr algn="ctr">
              <a:defRPr sz="1800" b="0" i="0" u="none" strike="noStrike" kern="0" cap="none" spc="0" baseline="0">
                <a:solidFill>
                  <a:srgbClr val="000000"/>
                </a:solidFill>
                <a:uFillTx/>
              </a:defRPr>
            </a:pPr>
            <a:r>
              <a:rPr lang="it-IT" sz="2800" b="1" dirty="0">
                <a:solidFill>
                  <a:schemeClr val="accent1">
                    <a:lumMod val="50000"/>
                  </a:schemeClr>
                </a:solidFill>
              </a:rPr>
              <a:t> RICERCA E SVILUPPO NEL MEZZOGIORNO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18233" y="1351584"/>
            <a:ext cx="3201366" cy="2139412"/>
          </a:xfrm>
        </p:spPr>
        <p:txBody>
          <a:bodyPr anchor="b">
            <a:normAutofit/>
          </a:bodyPr>
          <a:lstStyle/>
          <a:p>
            <a:pPr lvl="0"/>
            <a:r>
              <a:rPr lang="it-IT" sz="4000" b="1" dirty="0">
                <a:solidFill>
                  <a:srgbClr val="FFFFFF"/>
                </a:solidFill>
              </a:rPr>
              <a:t>BONUS</a:t>
            </a:r>
          </a:p>
        </p:txBody>
      </p:sp>
      <p:sp>
        <p:nvSpPr>
          <p:cNvPr id="11" name="Segnaposto contenuto 2">
            <a:extLst>
              <a:ext uri="{FF2B5EF4-FFF2-40B4-BE49-F238E27FC236}">
                <a16:creationId xmlns:a16="http://schemas.microsoft.com/office/drawing/2014/main" id="{A1BF42F9-CEB6-43BA-A524-E1A8B9E1B501}"/>
              </a:ext>
            </a:extLst>
          </p:cNvPr>
          <p:cNvSpPr txBox="1">
            <a:spLocks noGrp="1"/>
          </p:cNvSpPr>
          <p:nvPr>
            <p:ph idx="1"/>
          </p:nvPr>
        </p:nvSpPr>
        <p:spPr>
          <a:xfrm>
            <a:off x="4284133" y="510899"/>
            <a:ext cx="7603067" cy="6023716"/>
          </a:xfrm>
        </p:spPr>
        <p:txBody>
          <a:bodyPr>
            <a:normAutofit/>
          </a:bodyPr>
          <a:lstStyle/>
          <a:p>
            <a:pPr marL="0" lvl="0" indent="0" algn="just">
              <a:buNone/>
            </a:pPr>
            <a:endParaRPr lang="it-IT" sz="2000" b="1" dirty="0">
              <a:solidFill>
                <a:schemeClr val="accent1">
                  <a:lumMod val="75000"/>
                </a:schemeClr>
              </a:solidFill>
            </a:endParaRPr>
          </a:p>
          <a:p>
            <a:pPr marL="0" lvl="0" indent="0" algn="just">
              <a:buNone/>
            </a:pPr>
            <a:endParaRPr lang="it-IT" sz="3400" b="1" dirty="0">
              <a:solidFill>
                <a:schemeClr val="accent1">
                  <a:lumMod val="75000"/>
                </a:schemeClr>
              </a:solidFill>
            </a:endParaRPr>
          </a:p>
          <a:p>
            <a:pPr marL="0" lvl="0" indent="0" algn="just">
              <a:buNone/>
            </a:pPr>
            <a:r>
              <a:rPr lang="it-IT" sz="2400" b="1" dirty="0">
                <a:solidFill>
                  <a:schemeClr val="accent1">
                    <a:lumMod val="75000"/>
                  </a:schemeClr>
                </a:solidFill>
              </a:rPr>
              <a:t>BONUS IDRICO </a:t>
            </a:r>
            <a:r>
              <a:rPr lang="it-IT" sz="2400" dirty="0">
                <a:solidFill>
                  <a:srgbClr val="4472C4">
                    <a:lumMod val="75000"/>
                  </a:srgbClr>
                </a:solidFill>
              </a:rPr>
              <a:t>Viene riconosciuto alle persone fisiche residenti in Italia, un “bonus idrico” pari a 1.000 euro per ciascun beneficiario.</a:t>
            </a:r>
          </a:p>
          <a:p>
            <a:pPr marL="0" lvl="0" indent="0" algn="just">
              <a:buNone/>
            </a:pPr>
            <a:endParaRPr lang="it-IT" sz="2400" dirty="0">
              <a:solidFill>
                <a:srgbClr val="4472C4">
                  <a:lumMod val="75000"/>
                </a:srgbClr>
              </a:solidFill>
            </a:endParaRPr>
          </a:p>
          <a:p>
            <a:pPr marL="0" lvl="0" indent="0" algn="just">
              <a:buNone/>
            </a:pPr>
            <a:r>
              <a:rPr lang="it-IT" sz="2400" b="1" dirty="0" err="1">
                <a:solidFill>
                  <a:schemeClr val="accent1">
                    <a:lumMod val="75000"/>
                  </a:schemeClr>
                </a:solidFill>
              </a:rPr>
              <a:t>Marebonus</a:t>
            </a:r>
            <a:r>
              <a:rPr lang="it-IT" sz="2400" b="1" dirty="0">
                <a:solidFill>
                  <a:schemeClr val="accent1">
                    <a:lumMod val="75000"/>
                  </a:schemeClr>
                </a:solidFill>
              </a:rPr>
              <a:t> e </a:t>
            </a:r>
            <a:r>
              <a:rPr lang="it-IT" sz="2400" b="1" dirty="0" err="1">
                <a:solidFill>
                  <a:schemeClr val="accent1">
                    <a:lumMod val="75000"/>
                  </a:schemeClr>
                </a:solidFill>
              </a:rPr>
              <a:t>ferrobonus</a:t>
            </a:r>
            <a:r>
              <a:rPr lang="it-IT" sz="2400" dirty="0">
                <a:solidFill>
                  <a:schemeClr val="accent1">
                    <a:lumMod val="75000"/>
                  </a:schemeClr>
                </a:solidFill>
              </a:rPr>
              <a:t>: Sono assegnati ulteriori 66 milioni di euro per finanziare il </a:t>
            </a:r>
            <a:r>
              <a:rPr lang="it-IT" sz="2400" b="1" dirty="0">
                <a:solidFill>
                  <a:schemeClr val="accent1">
                    <a:lumMod val="75000"/>
                  </a:schemeClr>
                </a:solidFill>
              </a:rPr>
              <a:t>“</a:t>
            </a:r>
            <a:r>
              <a:rPr lang="it-IT" sz="2400" dirty="0" err="1">
                <a:solidFill>
                  <a:schemeClr val="accent1">
                    <a:lumMod val="75000"/>
                  </a:schemeClr>
                </a:solidFill>
              </a:rPr>
              <a:t>marebonus</a:t>
            </a:r>
            <a:r>
              <a:rPr lang="it-IT" sz="2400" dirty="0">
                <a:solidFill>
                  <a:schemeClr val="accent1">
                    <a:lumMod val="75000"/>
                  </a:schemeClr>
                </a:solidFill>
              </a:rPr>
              <a:t>” e 66 milioni di euro per finanziare il cosiddetto </a:t>
            </a:r>
            <a:r>
              <a:rPr lang="it-IT" sz="2400" b="1" dirty="0">
                <a:solidFill>
                  <a:schemeClr val="accent1">
                    <a:lumMod val="75000"/>
                  </a:schemeClr>
                </a:solidFill>
              </a:rPr>
              <a:t>“</a:t>
            </a:r>
            <a:r>
              <a:rPr lang="it-IT" sz="2400" dirty="0" err="1">
                <a:solidFill>
                  <a:schemeClr val="accent1">
                    <a:lumMod val="75000"/>
                  </a:schemeClr>
                </a:solidFill>
              </a:rPr>
              <a:t>ferrobonus</a:t>
            </a:r>
            <a:r>
              <a:rPr lang="it-IT" sz="2400" dirty="0">
                <a:solidFill>
                  <a:schemeClr val="accent1">
                    <a:lumMod val="75000"/>
                  </a:schemeClr>
                </a:solidFill>
              </a:rPr>
              <a:t>”.La misura è subordinata all’autorizzazione della Commissione europea. </a:t>
            </a:r>
          </a:p>
          <a:p>
            <a:pPr marL="0" lvl="0" indent="0" algn="just">
              <a:buNone/>
            </a:pPr>
            <a:endParaRPr lang="it-IT" sz="2000" dirty="0">
              <a:solidFill>
                <a:schemeClr val="tx2"/>
              </a:solidFill>
            </a:endParaRPr>
          </a:p>
          <a:p>
            <a:pPr marL="0" lvl="0" indent="0" algn="ctr">
              <a:buNone/>
            </a:pPr>
            <a:r>
              <a:rPr lang="it-IT" sz="2000" dirty="0">
                <a:solidFill>
                  <a:srgbClr val="1F497D"/>
                </a:solidFill>
              </a:rPr>
              <a:t> </a:t>
            </a:r>
          </a:p>
        </p:txBody>
      </p:sp>
      <p:sp>
        <p:nvSpPr>
          <p:cNvPr id="12" name="Segnaposto contenuto 2">
            <a:extLst>
              <a:ext uri="{FF2B5EF4-FFF2-40B4-BE49-F238E27FC236}">
                <a16:creationId xmlns:a16="http://schemas.microsoft.com/office/drawing/2014/main" id="{E2E7696F-FFA5-4780-9698-5E6477BD3FD1}"/>
              </a:ext>
            </a:extLst>
          </p:cNvPr>
          <p:cNvSpPr txBox="1">
            <a:spLocks/>
          </p:cNvSpPr>
          <p:nvPr/>
        </p:nvSpPr>
        <p:spPr>
          <a:xfrm>
            <a:off x="4596995" y="1137424"/>
            <a:ext cx="7114345" cy="4990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endParaRPr lang="it-IT" sz="1800" dirty="0">
              <a:solidFill>
                <a:srgbClr val="1F497D"/>
              </a:solidFill>
            </a:endParaRPr>
          </a:p>
        </p:txBody>
      </p:sp>
      <p:sp>
        <p:nvSpPr>
          <p:cNvPr id="13" name="Segnaposto contenuto 2">
            <a:extLst>
              <a:ext uri="{FF2B5EF4-FFF2-40B4-BE49-F238E27FC236}">
                <a16:creationId xmlns:a16="http://schemas.microsoft.com/office/drawing/2014/main" id="{BCB9632B-2053-40FC-9A96-A99D1DDAB349}"/>
              </a:ext>
            </a:extLst>
          </p:cNvPr>
          <p:cNvSpPr txBox="1">
            <a:spLocks/>
          </p:cNvSpPr>
          <p:nvPr/>
        </p:nvSpPr>
        <p:spPr>
          <a:xfrm>
            <a:off x="4582439" y="1679965"/>
            <a:ext cx="7114345" cy="48394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500"/>
              </a:spcBef>
            </a:pPr>
            <a:endParaRPr lang="it-IT" sz="2200" dirty="0"/>
          </a:p>
          <a:p>
            <a:pPr>
              <a:lnSpc>
                <a:spcPct val="80000"/>
              </a:lnSpc>
              <a:spcBef>
                <a:spcPts val="500"/>
              </a:spcBef>
            </a:pPr>
            <a:endParaRPr lang="it-IT" sz="2200" dirty="0"/>
          </a:p>
          <a:p>
            <a:pPr marL="0" indent="0">
              <a:lnSpc>
                <a:spcPct val="80000"/>
              </a:lnSpc>
              <a:spcBef>
                <a:spcPts val="500"/>
              </a:spcBef>
              <a:buNone/>
            </a:pPr>
            <a:r>
              <a:rPr lang="it-IT" sz="2000" dirty="0">
                <a:solidFill>
                  <a:srgbClr val="1F497D"/>
                </a:solidFill>
              </a:rPr>
              <a:t> </a:t>
            </a:r>
          </a:p>
        </p:txBody>
      </p:sp>
      <p:sp>
        <p:nvSpPr>
          <p:cNvPr id="14" name="Segnaposto contenuto 2">
            <a:extLst>
              <a:ext uri="{FF2B5EF4-FFF2-40B4-BE49-F238E27FC236}">
                <a16:creationId xmlns:a16="http://schemas.microsoft.com/office/drawing/2014/main" id="{38264197-8326-405F-ADA4-87ACC7902A12}"/>
              </a:ext>
            </a:extLst>
          </p:cNvPr>
          <p:cNvSpPr txBox="1">
            <a:spLocks/>
          </p:cNvSpPr>
          <p:nvPr/>
        </p:nvSpPr>
        <p:spPr>
          <a:xfrm>
            <a:off x="4582440" y="1116179"/>
            <a:ext cx="7284684" cy="48918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300"/>
              </a:spcBef>
            </a:pPr>
            <a:endParaRPr lang="it-IT" sz="2300" b="1" dirty="0">
              <a:solidFill>
                <a:srgbClr val="1F497D"/>
              </a:solidFill>
            </a:endParaRPr>
          </a:p>
          <a:p>
            <a:pPr marL="270506" algn="just">
              <a:spcBef>
                <a:spcPts val="300"/>
              </a:spcBef>
            </a:pPr>
            <a:endParaRPr lang="it-IT" sz="1400" dirty="0">
              <a:solidFill>
                <a:srgbClr val="1F497D"/>
              </a:solidFill>
              <a:cs typeface="Times New Roman"/>
            </a:endParaRPr>
          </a:p>
          <a:p>
            <a:pPr marL="270506" algn="just">
              <a:spcBef>
                <a:spcPts val="300"/>
              </a:spcBef>
            </a:pPr>
            <a:endParaRPr lang="it-IT" sz="1400" b="1" dirty="0">
              <a:solidFill>
                <a:srgbClr val="1F497D"/>
              </a:solidFill>
              <a:cs typeface="Times New Roman"/>
            </a:endParaRPr>
          </a:p>
          <a:p>
            <a:pPr>
              <a:spcBef>
                <a:spcPts val="300"/>
              </a:spcBef>
            </a:pPr>
            <a:endParaRPr lang="it-IT" sz="1400" dirty="0"/>
          </a:p>
        </p:txBody>
      </p:sp>
    </p:spTree>
    <p:extLst>
      <p:ext uri="{BB962C8B-B14F-4D97-AF65-F5344CB8AC3E}">
        <p14:creationId xmlns:p14="http://schemas.microsoft.com/office/powerpoint/2010/main" val="3187985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INCENTIVI OCCUPAZIONE</a:t>
            </a:r>
          </a:p>
        </p:txBody>
      </p:sp>
      <p:sp>
        <p:nvSpPr>
          <p:cNvPr id="11" name="Segnaposto contenuto 2">
            <a:extLst>
              <a:ext uri="{FF2B5EF4-FFF2-40B4-BE49-F238E27FC236}">
                <a16:creationId xmlns:a16="http://schemas.microsoft.com/office/drawing/2014/main" id="{A1BF42F9-CEB6-43BA-A524-E1A8B9E1B501}"/>
              </a:ext>
            </a:extLst>
          </p:cNvPr>
          <p:cNvSpPr txBox="1">
            <a:spLocks noGrp="1"/>
          </p:cNvSpPr>
          <p:nvPr>
            <p:ph idx="1"/>
          </p:nvPr>
        </p:nvSpPr>
        <p:spPr>
          <a:xfrm>
            <a:off x="4605454" y="947855"/>
            <a:ext cx="6902605" cy="5096106"/>
          </a:xfrm>
        </p:spPr>
        <p:txBody>
          <a:bodyPr>
            <a:normAutofit lnSpcReduction="10000"/>
          </a:bodyPr>
          <a:lstStyle/>
          <a:p>
            <a:pPr marL="0" lvl="0" indent="0" algn="ctr">
              <a:buNone/>
            </a:pPr>
            <a:r>
              <a:rPr lang="it-IT" b="1" dirty="0">
                <a:solidFill>
                  <a:srgbClr val="1F497D"/>
                </a:solidFill>
              </a:rPr>
              <a:t>BONUS SUD</a:t>
            </a:r>
          </a:p>
          <a:p>
            <a:pPr marL="0" lvl="0" indent="0" algn="ctr">
              <a:buNone/>
            </a:pPr>
            <a:endParaRPr lang="it-IT" sz="2000" dirty="0">
              <a:solidFill>
                <a:srgbClr val="1F497D"/>
              </a:solidFill>
            </a:endParaRPr>
          </a:p>
          <a:p>
            <a:pPr marL="0" lvl="0" indent="0" algn="just">
              <a:spcBef>
                <a:spcPts val="500"/>
              </a:spcBef>
              <a:buNone/>
            </a:pPr>
            <a:r>
              <a:rPr lang="it-IT" sz="2400" dirty="0">
                <a:solidFill>
                  <a:srgbClr val="1F497D"/>
                </a:solidFill>
              </a:rPr>
              <a:t>Esonero del 30% dal versamento dei contributi previdenziali a carico del datore di lavoro per il periodo 2021-2025 (a decrescere nei bienni successivi: 2026-2027 20% - 2028-2029 10%, per tutti i rapporti di lavoro subordinato, sia instaurati che </a:t>
            </a:r>
            <a:r>
              <a:rPr lang="it-IT" sz="2400" dirty="0" err="1">
                <a:solidFill>
                  <a:srgbClr val="1F497D"/>
                </a:solidFill>
              </a:rPr>
              <a:t>instaurandi</a:t>
            </a:r>
            <a:r>
              <a:rPr lang="it-IT" sz="2400" dirty="0">
                <a:solidFill>
                  <a:srgbClr val="1F497D"/>
                </a:solidFill>
              </a:rPr>
              <a:t>, purché la sede di lavoro sia in una delle del Mezzogiorno. Per quanto riguarda l’esonero contributivo parziale, è stato approvato in sede  parlamentare un correttivo alla misura che esclude determinati  soggetti dall’applicazione, destinando i relativi risparmi a sostegno delle attività di contrasto ai fenomeni di deindustrializzazione in determinati territori.</a:t>
            </a:r>
          </a:p>
          <a:p>
            <a:pPr lvl="0"/>
            <a:endParaRPr lang="it-IT" sz="2800" dirty="0">
              <a:solidFill>
                <a:srgbClr val="1F497D"/>
              </a:solidFill>
            </a:endParaRPr>
          </a:p>
        </p:txBody>
      </p:sp>
    </p:spTree>
    <p:extLst>
      <p:ext uri="{BB962C8B-B14F-4D97-AF65-F5344CB8AC3E}">
        <p14:creationId xmlns:p14="http://schemas.microsoft.com/office/powerpoint/2010/main" val="652949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INCENTIVI OCCUPAZIONE</a:t>
            </a:r>
          </a:p>
        </p:txBody>
      </p:sp>
      <p:sp>
        <p:nvSpPr>
          <p:cNvPr id="11" name="Segnaposto contenuto 2">
            <a:extLst>
              <a:ext uri="{FF2B5EF4-FFF2-40B4-BE49-F238E27FC236}">
                <a16:creationId xmlns:a16="http://schemas.microsoft.com/office/drawing/2014/main" id="{A1BF42F9-CEB6-43BA-A524-E1A8B9E1B501}"/>
              </a:ext>
            </a:extLst>
          </p:cNvPr>
          <p:cNvSpPr txBox="1">
            <a:spLocks noGrp="1"/>
          </p:cNvSpPr>
          <p:nvPr>
            <p:ph idx="1"/>
          </p:nvPr>
        </p:nvSpPr>
        <p:spPr>
          <a:xfrm>
            <a:off x="4427553" y="510899"/>
            <a:ext cx="7459647" cy="6023716"/>
          </a:xfrm>
        </p:spPr>
        <p:txBody>
          <a:bodyPr>
            <a:normAutofit fontScale="85000" lnSpcReduction="20000"/>
          </a:bodyPr>
          <a:lstStyle/>
          <a:p>
            <a:pPr marL="0" lvl="0" indent="0" algn="ctr">
              <a:buNone/>
            </a:pPr>
            <a:endParaRPr lang="it-IT" b="1" dirty="0">
              <a:solidFill>
                <a:srgbClr val="1F497D"/>
              </a:solidFill>
            </a:endParaRPr>
          </a:p>
          <a:p>
            <a:pPr marL="0" lvl="0" indent="0" algn="ctr">
              <a:buNone/>
            </a:pPr>
            <a:r>
              <a:rPr lang="it-IT" sz="3400" b="1" dirty="0">
                <a:solidFill>
                  <a:srgbClr val="1F497D"/>
                </a:solidFill>
              </a:rPr>
              <a:t>BONUS ASSUNZIONE GIOVANI</a:t>
            </a:r>
            <a:endParaRPr lang="it-IT" sz="3400" dirty="0">
              <a:solidFill>
                <a:srgbClr val="1F497D"/>
              </a:solidFill>
            </a:endParaRPr>
          </a:p>
          <a:p>
            <a:pPr marL="0" lvl="0" indent="0" algn="just">
              <a:buNone/>
            </a:pPr>
            <a:r>
              <a:rPr lang="it-IT" sz="2600" dirty="0">
                <a:solidFill>
                  <a:schemeClr val="accent1">
                    <a:lumMod val="75000"/>
                  </a:schemeClr>
                </a:solidFill>
              </a:rPr>
              <a:t>La norma, apportando alcune modifiche a quanto già previsto dalla legge n. 205/2017, ripropone per il biennio 2021 e 2022 l’esonero contributivo per le nuove assunzioni a tempo indeterminato e per le trasformazioni dei contratti a:</a:t>
            </a:r>
          </a:p>
          <a:p>
            <a:pPr algn="just"/>
            <a:r>
              <a:rPr lang="it-IT" sz="2600" dirty="0">
                <a:solidFill>
                  <a:schemeClr val="accent1">
                    <a:lumMod val="75000"/>
                  </a:schemeClr>
                </a:solidFill>
              </a:rPr>
              <a:t>tempo determinato in contratti a tempo indeterminato relative a soggetti che non abbiano compiuto il trentaseiesimo anno di età.</a:t>
            </a:r>
          </a:p>
          <a:p>
            <a:pPr marL="0" indent="0" algn="just">
              <a:buNone/>
            </a:pPr>
            <a:r>
              <a:rPr lang="it-IT" sz="2600" dirty="0">
                <a:solidFill>
                  <a:schemeClr val="accent1">
                    <a:lumMod val="75000"/>
                  </a:schemeClr>
                </a:solidFill>
              </a:rPr>
              <a:t>Si tratta di uno sgravio riconosciuto nella misura del 100%, per un periodo massimo di 36 mesi, nel limite massimo di importo pari a 6.000 euro e spetta ai datori di lavoro che non abbiano proceduto, nei 6 mesi precedenti l’assunzione, né procedano, nei 9 mesi successivi alla stessa, a licenziamenti individuali per giustificato motivo oggettivo o a licenziamenti collettivi.</a:t>
            </a:r>
          </a:p>
          <a:p>
            <a:pPr algn="just"/>
            <a:r>
              <a:rPr lang="it-IT" sz="2600" dirty="0">
                <a:solidFill>
                  <a:schemeClr val="accent1">
                    <a:lumMod val="75000"/>
                  </a:schemeClr>
                </a:solidFill>
              </a:rPr>
              <a:t>Per le assunzioni effettuate nelle regioni Abruzzo, Molise, Campania, Basilicata, Sicilia, Puglia, Calabria e Sardegna, l’esonero contributivo sarà riconosciuto per</a:t>
            </a:r>
          </a:p>
          <a:p>
            <a:pPr algn="just"/>
            <a:r>
              <a:rPr lang="it-IT" sz="2600" dirty="0">
                <a:solidFill>
                  <a:schemeClr val="accent1">
                    <a:lumMod val="75000"/>
                  </a:schemeClr>
                </a:solidFill>
              </a:rPr>
              <a:t>un periodo massimo di 48 mesi.</a:t>
            </a:r>
          </a:p>
          <a:p>
            <a:pPr algn="just"/>
            <a:r>
              <a:rPr lang="it-IT" sz="2600" dirty="0">
                <a:solidFill>
                  <a:schemeClr val="accent1">
                    <a:lumMod val="75000"/>
                  </a:schemeClr>
                </a:solidFill>
              </a:rPr>
              <a:t>L’applicazione della misura è subordinata all’autorizzazione della Commissione europea.</a:t>
            </a:r>
          </a:p>
        </p:txBody>
      </p:sp>
      <p:sp>
        <p:nvSpPr>
          <p:cNvPr id="12" name="Segnaposto contenuto 2">
            <a:extLst>
              <a:ext uri="{FF2B5EF4-FFF2-40B4-BE49-F238E27FC236}">
                <a16:creationId xmlns:a16="http://schemas.microsoft.com/office/drawing/2014/main" id="{E2E7696F-FFA5-4780-9698-5E6477BD3FD1}"/>
              </a:ext>
            </a:extLst>
          </p:cNvPr>
          <p:cNvSpPr txBox="1">
            <a:spLocks/>
          </p:cNvSpPr>
          <p:nvPr/>
        </p:nvSpPr>
        <p:spPr>
          <a:xfrm>
            <a:off x="4596995" y="1137424"/>
            <a:ext cx="7114345" cy="4990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endParaRPr lang="it-IT" sz="1800" dirty="0">
              <a:solidFill>
                <a:srgbClr val="1F497D"/>
              </a:solidFill>
            </a:endParaRPr>
          </a:p>
        </p:txBody>
      </p:sp>
    </p:spTree>
    <p:extLst>
      <p:ext uri="{BB962C8B-B14F-4D97-AF65-F5344CB8AC3E}">
        <p14:creationId xmlns:p14="http://schemas.microsoft.com/office/powerpoint/2010/main" val="2096677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INCENTIVI OCCUPAZIONE</a:t>
            </a:r>
          </a:p>
        </p:txBody>
      </p:sp>
      <p:sp>
        <p:nvSpPr>
          <p:cNvPr id="11" name="Segnaposto contenuto 2">
            <a:extLst>
              <a:ext uri="{FF2B5EF4-FFF2-40B4-BE49-F238E27FC236}">
                <a16:creationId xmlns:a16="http://schemas.microsoft.com/office/drawing/2014/main" id="{A1BF42F9-CEB6-43BA-A524-E1A8B9E1B501}"/>
              </a:ext>
            </a:extLst>
          </p:cNvPr>
          <p:cNvSpPr txBox="1">
            <a:spLocks noGrp="1"/>
          </p:cNvSpPr>
          <p:nvPr>
            <p:ph idx="1"/>
          </p:nvPr>
        </p:nvSpPr>
        <p:spPr>
          <a:xfrm>
            <a:off x="4427553" y="510899"/>
            <a:ext cx="7459647" cy="6023716"/>
          </a:xfrm>
        </p:spPr>
        <p:txBody>
          <a:bodyPr>
            <a:normAutofit/>
          </a:bodyPr>
          <a:lstStyle/>
          <a:p>
            <a:pPr marL="0" lvl="0" indent="0" algn="ctr">
              <a:buNone/>
            </a:pPr>
            <a:r>
              <a:rPr lang="it-IT" b="1" dirty="0">
                <a:solidFill>
                  <a:srgbClr val="1F497D"/>
                </a:solidFill>
              </a:rPr>
              <a:t>BONUS ASSUNZIONE DONNE 2021-2022</a:t>
            </a:r>
            <a:endParaRPr lang="it-IT" sz="2000" dirty="0">
              <a:solidFill>
                <a:srgbClr val="1F497D"/>
              </a:solidFill>
            </a:endParaRPr>
          </a:p>
          <a:p>
            <a:pPr lvl="0"/>
            <a:endParaRPr lang="it-IT" sz="2800" dirty="0">
              <a:solidFill>
                <a:srgbClr val="1F497D"/>
              </a:solidFill>
            </a:endParaRPr>
          </a:p>
        </p:txBody>
      </p:sp>
      <p:sp>
        <p:nvSpPr>
          <p:cNvPr id="12" name="Segnaposto contenuto 2">
            <a:extLst>
              <a:ext uri="{FF2B5EF4-FFF2-40B4-BE49-F238E27FC236}">
                <a16:creationId xmlns:a16="http://schemas.microsoft.com/office/drawing/2014/main" id="{E2E7696F-FFA5-4780-9698-5E6477BD3FD1}"/>
              </a:ext>
            </a:extLst>
          </p:cNvPr>
          <p:cNvSpPr txBox="1">
            <a:spLocks/>
          </p:cNvSpPr>
          <p:nvPr/>
        </p:nvSpPr>
        <p:spPr>
          <a:xfrm>
            <a:off x="4596995" y="1137424"/>
            <a:ext cx="7114345" cy="4990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endParaRPr lang="it-IT" sz="1800" dirty="0">
              <a:solidFill>
                <a:srgbClr val="1F497D"/>
              </a:solidFill>
            </a:endParaRPr>
          </a:p>
        </p:txBody>
      </p:sp>
      <p:sp>
        <p:nvSpPr>
          <p:cNvPr id="13" name="Segnaposto contenuto 2">
            <a:extLst>
              <a:ext uri="{FF2B5EF4-FFF2-40B4-BE49-F238E27FC236}">
                <a16:creationId xmlns:a16="http://schemas.microsoft.com/office/drawing/2014/main" id="{BCB9632B-2053-40FC-9A96-A99D1DDAB349}"/>
              </a:ext>
            </a:extLst>
          </p:cNvPr>
          <p:cNvSpPr txBox="1">
            <a:spLocks/>
          </p:cNvSpPr>
          <p:nvPr/>
        </p:nvSpPr>
        <p:spPr>
          <a:xfrm>
            <a:off x="4504548" y="1137424"/>
            <a:ext cx="7114345" cy="48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500"/>
              </a:spcBef>
            </a:pPr>
            <a:endParaRPr lang="it-IT" sz="2200" dirty="0"/>
          </a:p>
          <a:p>
            <a:pPr>
              <a:lnSpc>
                <a:spcPct val="80000"/>
              </a:lnSpc>
              <a:spcBef>
                <a:spcPts val="500"/>
              </a:spcBef>
            </a:pPr>
            <a:r>
              <a:rPr lang="it-IT" sz="2400" b="1" dirty="0">
                <a:solidFill>
                  <a:srgbClr val="1F497D"/>
                </a:solidFill>
              </a:rPr>
              <a:t>ESONERO TOTALE DAL VERSAMENTO DEI CONTRIBUTI PREVIDENZIALI </a:t>
            </a:r>
            <a:r>
              <a:rPr lang="it-IT" sz="2400" dirty="0">
                <a:solidFill>
                  <a:srgbClr val="1F497D"/>
                </a:solidFill>
              </a:rPr>
              <a:t>a carico del datore di lavoro per nuove assunzioni o trasformazioni a tempo indeterminato di donne effettuate dal 1 Gennaio 2021 al 31 dicembre 2022;</a:t>
            </a:r>
            <a:br>
              <a:rPr lang="it-IT" sz="2400" dirty="0">
                <a:solidFill>
                  <a:srgbClr val="1F497D"/>
                </a:solidFill>
              </a:rPr>
            </a:br>
            <a:endParaRPr lang="it-IT" sz="2400" dirty="0">
              <a:solidFill>
                <a:srgbClr val="1F497D"/>
              </a:solidFill>
            </a:endParaRPr>
          </a:p>
          <a:p>
            <a:pPr>
              <a:lnSpc>
                <a:spcPct val="80000"/>
              </a:lnSpc>
              <a:spcBef>
                <a:spcPts val="500"/>
              </a:spcBef>
            </a:pPr>
            <a:r>
              <a:rPr lang="it-IT" sz="2400" b="1" dirty="0">
                <a:solidFill>
                  <a:srgbClr val="1F497D"/>
                </a:solidFill>
              </a:rPr>
              <a:t>AGEVOLAZIONI</a:t>
            </a:r>
            <a:r>
              <a:rPr lang="it-IT" sz="2400" dirty="0">
                <a:solidFill>
                  <a:srgbClr val="1F497D"/>
                </a:solidFill>
              </a:rPr>
              <a:t>:  Sgravio contributivo: 100% dei contributi previdenziali – con esclusione del premo dovuto all’INAIL – l'importo sarà di massimo 6.000,00 € annui per massimo 18 mesi.</a:t>
            </a:r>
          </a:p>
          <a:p>
            <a:pPr marL="0" indent="0">
              <a:lnSpc>
                <a:spcPct val="80000"/>
              </a:lnSpc>
              <a:spcBef>
                <a:spcPts val="500"/>
              </a:spcBef>
              <a:buFont typeface="Arial" panose="020B0604020202020204" pitchFamily="34" charset="0"/>
              <a:buNone/>
            </a:pPr>
            <a:endParaRPr lang="it-IT" sz="2400" dirty="0">
              <a:solidFill>
                <a:srgbClr val="1F497D"/>
              </a:solidFill>
            </a:endParaRPr>
          </a:p>
          <a:p>
            <a:pPr>
              <a:lnSpc>
                <a:spcPct val="80000"/>
              </a:lnSpc>
              <a:spcBef>
                <a:spcPts val="500"/>
              </a:spcBef>
            </a:pPr>
            <a:r>
              <a:rPr lang="it-IT" sz="2400" b="1" dirty="0">
                <a:solidFill>
                  <a:srgbClr val="1F497D"/>
                </a:solidFill>
              </a:rPr>
              <a:t>LMITAZIONI: </a:t>
            </a:r>
            <a:r>
              <a:rPr lang="it-IT" sz="2400" dirty="0">
                <a:solidFill>
                  <a:srgbClr val="1F497D"/>
                </a:solidFill>
              </a:rPr>
              <a:t>Donne di qualsiasi età e prive di un impiego regolarmente retribuito da almeno 24 mesi – o da sei mesi se residenti in regioni cd. svantaggiate. Le assunzioni incentivabili dovranno comportare un incremento occupazionale netto calcolato sulla base della differenza tra il numero dei lavoratori occupati rilevato in ciascun mese e il numero dei lavoratori mediamente occupati nei dodici mesi precedenti. </a:t>
            </a:r>
          </a:p>
        </p:txBody>
      </p:sp>
    </p:spTree>
    <p:extLst>
      <p:ext uri="{BB962C8B-B14F-4D97-AF65-F5344CB8AC3E}">
        <p14:creationId xmlns:p14="http://schemas.microsoft.com/office/powerpoint/2010/main" val="2784753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135467" y="586855"/>
            <a:ext cx="3532621" cy="3528010"/>
          </a:xfrm>
        </p:spPr>
        <p:txBody>
          <a:bodyPr anchor="b">
            <a:normAutofit/>
          </a:bodyPr>
          <a:lstStyle/>
          <a:p>
            <a:pPr lvl="0"/>
            <a:r>
              <a:rPr lang="it-IT" sz="4000" b="1" dirty="0">
                <a:solidFill>
                  <a:srgbClr val="FFFFFF"/>
                </a:solidFill>
              </a:rPr>
              <a:t>IMPRENDITORIA FEMMINILE</a:t>
            </a:r>
          </a:p>
        </p:txBody>
      </p:sp>
      <p:sp>
        <p:nvSpPr>
          <p:cNvPr id="11" name="Segnaposto contenuto 2">
            <a:extLst>
              <a:ext uri="{FF2B5EF4-FFF2-40B4-BE49-F238E27FC236}">
                <a16:creationId xmlns:a16="http://schemas.microsoft.com/office/drawing/2014/main" id="{A1BF42F9-CEB6-43BA-A524-E1A8B9E1B501}"/>
              </a:ext>
            </a:extLst>
          </p:cNvPr>
          <p:cNvSpPr txBox="1">
            <a:spLocks noGrp="1"/>
          </p:cNvSpPr>
          <p:nvPr>
            <p:ph idx="1"/>
          </p:nvPr>
        </p:nvSpPr>
        <p:spPr>
          <a:xfrm>
            <a:off x="4427553" y="510899"/>
            <a:ext cx="7459647" cy="6023716"/>
          </a:xfrm>
        </p:spPr>
        <p:txBody>
          <a:bodyPr>
            <a:normAutofit/>
          </a:bodyPr>
          <a:lstStyle/>
          <a:p>
            <a:pPr marL="0" lvl="0" indent="0" algn="ctr">
              <a:buNone/>
            </a:pPr>
            <a:r>
              <a:rPr lang="it-IT" b="1" dirty="0">
                <a:solidFill>
                  <a:srgbClr val="1F497D"/>
                </a:solidFill>
              </a:rPr>
              <a:t>MISURE A SOSTEGNO DELL’ IMPRENDITORIA FEMMINILE</a:t>
            </a:r>
          </a:p>
          <a:p>
            <a:pPr marL="0" lvl="0" indent="0" algn="ctr">
              <a:buNone/>
            </a:pPr>
            <a:endParaRPr lang="it-IT" b="1" dirty="0">
              <a:solidFill>
                <a:srgbClr val="1F497D"/>
              </a:solidFill>
            </a:endParaRPr>
          </a:p>
          <a:p>
            <a:pPr marL="0" lvl="0" indent="0" algn="ctr">
              <a:buNone/>
            </a:pPr>
            <a:endParaRPr lang="it-IT" sz="2800" b="1" dirty="0">
              <a:solidFill>
                <a:srgbClr val="1F497D"/>
              </a:solidFill>
            </a:endParaRPr>
          </a:p>
          <a:p>
            <a:pPr marL="0" lvl="0" indent="0" algn="ctr">
              <a:buNone/>
            </a:pPr>
            <a:endParaRPr lang="it-IT" sz="2800" dirty="0">
              <a:solidFill>
                <a:srgbClr val="1F497D"/>
              </a:solidFill>
            </a:endParaRPr>
          </a:p>
        </p:txBody>
      </p:sp>
      <p:sp>
        <p:nvSpPr>
          <p:cNvPr id="12" name="Segnaposto contenuto 2">
            <a:extLst>
              <a:ext uri="{FF2B5EF4-FFF2-40B4-BE49-F238E27FC236}">
                <a16:creationId xmlns:a16="http://schemas.microsoft.com/office/drawing/2014/main" id="{E2E7696F-FFA5-4780-9698-5E6477BD3FD1}"/>
              </a:ext>
            </a:extLst>
          </p:cNvPr>
          <p:cNvSpPr txBox="1">
            <a:spLocks/>
          </p:cNvSpPr>
          <p:nvPr/>
        </p:nvSpPr>
        <p:spPr>
          <a:xfrm>
            <a:off x="4596995" y="1137424"/>
            <a:ext cx="7114345" cy="4990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endParaRPr lang="it-IT" sz="1800" dirty="0">
              <a:solidFill>
                <a:srgbClr val="1F497D"/>
              </a:solidFill>
            </a:endParaRPr>
          </a:p>
        </p:txBody>
      </p:sp>
      <p:sp>
        <p:nvSpPr>
          <p:cNvPr id="13" name="Segnaposto contenuto 2">
            <a:extLst>
              <a:ext uri="{FF2B5EF4-FFF2-40B4-BE49-F238E27FC236}">
                <a16:creationId xmlns:a16="http://schemas.microsoft.com/office/drawing/2014/main" id="{BCB9632B-2053-40FC-9A96-A99D1DDAB349}"/>
              </a:ext>
            </a:extLst>
          </p:cNvPr>
          <p:cNvSpPr txBox="1">
            <a:spLocks/>
          </p:cNvSpPr>
          <p:nvPr/>
        </p:nvSpPr>
        <p:spPr>
          <a:xfrm>
            <a:off x="4582440" y="1695116"/>
            <a:ext cx="7114345" cy="48394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500"/>
              </a:spcBef>
            </a:pPr>
            <a:endParaRPr lang="it-IT" sz="2200" dirty="0"/>
          </a:p>
          <a:p>
            <a:pPr>
              <a:lnSpc>
                <a:spcPct val="80000"/>
              </a:lnSpc>
              <a:spcBef>
                <a:spcPts val="500"/>
              </a:spcBef>
            </a:pPr>
            <a:endParaRPr lang="it-IT" sz="2200" dirty="0"/>
          </a:p>
          <a:p>
            <a:pPr marL="0" indent="0">
              <a:lnSpc>
                <a:spcPct val="80000"/>
              </a:lnSpc>
              <a:spcBef>
                <a:spcPts val="500"/>
              </a:spcBef>
              <a:buNone/>
            </a:pPr>
            <a:r>
              <a:rPr lang="it-IT" sz="2000" dirty="0">
                <a:solidFill>
                  <a:srgbClr val="1F497D"/>
                </a:solidFill>
              </a:rPr>
              <a:t> </a:t>
            </a:r>
          </a:p>
        </p:txBody>
      </p:sp>
      <p:sp>
        <p:nvSpPr>
          <p:cNvPr id="14" name="Segnaposto contenuto 2">
            <a:extLst>
              <a:ext uri="{FF2B5EF4-FFF2-40B4-BE49-F238E27FC236}">
                <a16:creationId xmlns:a16="http://schemas.microsoft.com/office/drawing/2014/main" id="{38264197-8326-405F-ADA4-87ACC7902A12}"/>
              </a:ext>
            </a:extLst>
          </p:cNvPr>
          <p:cNvSpPr txBox="1">
            <a:spLocks/>
          </p:cNvSpPr>
          <p:nvPr/>
        </p:nvSpPr>
        <p:spPr>
          <a:xfrm>
            <a:off x="4412101" y="1553555"/>
            <a:ext cx="7284684" cy="489184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r>
              <a:rPr lang="it-IT" sz="2400" b="1" dirty="0">
                <a:solidFill>
                  <a:srgbClr val="1F497D"/>
                </a:solidFill>
              </a:rPr>
              <a:t>Fondo per il venture capital</a:t>
            </a:r>
            <a:r>
              <a:rPr lang="it-IT" sz="2400" dirty="0">
                <a:solidFill>
                  <a:srgbClr val="1F497D"/>
                </a:solidFill>
              </a:rPr>
              <a:t> al fine di sostenere investimenti in capitale di rischio in progetti di imprenditoria femminile ad elevata innovazione tecnologica che ammonta a </a:t>
            </a:r>
            <a:r>
              <a:rPr lang="it-IT" sz="2400" b="1" dirty="0">
                <a:solidFill>
                  <a:srgbClr val="1F497D"/>
                </a:solidFill>
              </a:rPr>
              <a:t>3 milioni</a:t>
            </a:r>
            <a:r>
              <a:rPr lang="it-IT" sz="2400" dirty="0">
                <a:solidFill>
                  <a:srgbClr val="1F497D"/>
                </a:solidFill>
              </a:rPr>
              <a:t> </a:t>
            </a:r>
            <a:r>
              <a:rPr lang="it-IT" sz="2400" b="1" dirty="0">
                <a:solidFill>
                  <a:srgbClr val="1F497D"/>
                </a:solidFill>
              </a:rPr>
              <a:t>di euro</a:t>
            </a:r>
            <a:r>
              <a:rPr lang="it-IT" sz="2400" dirty="0">
                <a:solidFill>
                  <a:srgbClr val="1F497D"/>
                </a:solidFill>
              </a:rPr>
              <a:t>. </a:t>
            </a:r>
          </a:p>
          <a:p>
            <a:pPr>
              <a:spcBef>
                <a:spcPts val="400"/>
              </a:spcBef>
            </a:pPr>
            <a:endParaRPr lang="it-IT" sz="2400" b="1" dirty="0">
              <a:solidFill>
                <a:srgbClr val="1F497D"/>
              </a:solidFill>
            </a:endParaRPr>
          </a:p>
          <a:p>
            <a:pPr>
              <a:spcBef>
                <a:spcPts val="400"/>
              </a:spcBef>
            </a:pPr>
            <a:r>
              <a:rPr lang="it-IT" sz="2400" b="1" dirty="0">
                <a:solidFill>
                  <a:srgbClr val="1F497D"/>
                </a:solidFill>
              </a:rPr>
              <a:t>Fondo impresa femminile</a:t>
            </a:r>
            <a:r>
              <a:rPr lang="it-IT" sz="2400" dirty="0">
                <a:solidFill>
                  <a:srgbClr val="1F497D"/>
                </a:solidFill>
              </a:rPr>
              <a:t>, con una dotazione finanziaria di </a:t>
            </a:r>
            <a:r>
              <a:rPr lang="it-IT" sz="2400" b="1" dirty="0">
                <a:solidFill>
                  <a:srgbClr val="1F497D"/>
                </a:solidFill>
              </a:rPr>
              <a:t>20 milioni di euro</a:t>
            </a:r>
            <a:r>
              <a:rPr lang="it-IT" sz="2400" dirty="0">
                <a:solidFill>
                  <a:srgbClr val="1F497D"/>
                </a:solidFill>
              </a:rPr>
              <a:t> per ciascuno degli anni 2021 e 2022. L’obiettivo dello strumento è  la promozione dell’imprenditoria femminile, la diffusione dei valori di imprenditorialità e lavoro tra le donne e massimizzare il loro contributo, quantitativo e qualitativo, allo sviluppo economico e sociale del Paese</a:t>
            </a:r>
            <a:r>
              <a:rPr lang="it-IT" sz="2400" b="1" dirty="0">
                <a:solidFill>
                  <a:srgbClr val="1F497D"/>
                </a:solidFill>
              </a:rPr>
              <a:t>. </a:t>
            </a:r>
          </a:p>
          <a:p>
            <a:pPr>
              <a:spcBef>
                <a:spcPts val="400"/>
              </a:spcBef>
            </a:pPr>
            <a:r>
              <a:rPr lang="it-IT" sz="2400" dirty="0">
                <a:solidFill>
                  <a:srgbClr val="1F497D"/>
                </a:solidFill>
              </a:rPr>
              <a:t>La dotazione finanziaria del Fondo è stabilita in </a:t>
            </a:r>
            <a:r>
              <a:rPr lang="it-IT" sz="2400" b="1" dirty="0">
                <a:solidFill>
                  <a:srgbClr val="1F497D"/>
                </a:solidFill>
              </a:rPr>
              <a:t>euro 20 milioni</a:t>
            </a:r>
            <a:r>
              <a:rPr lang="it-IT" sz="2400" dirty="0">
                <a:solidFill>
                  <a:srgbClr val="1F497D"/>
                </a:solidFill>
              </a:rPr>
              <a:t> per ciascuno degli anni </a:t>
            </a:r>
            <a:r>
              <a:rPr lang="it-IT" sz="2400" b="1" dirty="0">
                <a:solidFill>
                  <a:srgbClr val="1F497D"/>
                </a:solidFill>
              </a:rPr>
              <a:t>2021 e 2022</a:t>
            </a:r>
            <a:r>
              <a:rPr lang="it-IT" sz="2400" dirty="0">
                <a:solidFill>
                  <a:srgbClr val="1F497D"/>
                </a:solidFill>
              </a:rPr>
              <a:t>. Queste risorse potranno essere indirizzate ai seguenti scopi:</a:t>
            </a:r>
            <a:endParaRPr lang="it-IT" sz="2400" b="1" dirty="0">
              <a:solidFill>
                <a:srgbClr val="1F497D"/>
              </a:solidFill>
            </a:endParaRPr>
          </a:p>
          <a:p>
            <a:pPr>
              <a:spcBef>
                <a:spcPts val="300"/>
              </a:spcBef>
            </a:pPr>
            <a:endParaRPr lang="it-IT" sz="2400" b="1" dirty="0">
              <a:solidFill>
                <a:srgbClr val="1F497D"/>
              </a:solidFill>
            </a:endParaRPr>
          </a:p>
          <a:p>
            <a:pPr marL="270506" algn="just">
              <a:spcBef>
                <a:spcPts val="300"/>
              </a:spcBef>
            </a:pPr>
            <a:endParaRPr lang="it-IT" sz="1400" dirty="0">
              <a:solidFill>
                <a:srgbClr val="1F497D"/>
              </a:solidFill>
              <a:cs typeface="Times New Roman"/>
            </a:endParaRPr>
          </a:p>
          <a:p>
            <a:pPr marL="270506" algn="just">
              <a:spcBef>
                <a:spcPts val="300"/>
              </a:spcBef>
            </a:pPr>
            <a:endParaRPr lang="it-IT" sz="1400" b="1" dirty="0">
              <a:solidFill>
                <a:srgbClr val="1F497D"/>
              </a:solidFill>
              <a:cs typeface="Times New Roman"/>
            </a:endParaRPr>
          </a:p>
          <a:p>
            <a:pPr>
              <a:spcBef>
                <a:spcPts val="300"/>
              </a:spcBef>
            </a:pPr>
            <a:endParaRPr lang="it-IT" sz="1400" dirty="0"/>
          </a:p>
        </p:txBody>
      </p:sp>
    </p:spTree>
    <p:extLst>
      <p:ext uri="{BB962C8B-B14F-4D97-AF65-F5344CB8AC3E}">
        <p14:creationId xmlns:p14="http://schemas.microsoft.com/office/powerpoint/2010/main" val="2409125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135467" y="586855"/>
            <a:ext cx="3532621" cy="3528010"/>
          </a:xfrm>
        </p:spPr>
        <p:txBody>
          <a:bodyPr anchor="b">
            <a:normAutofit/>
          </a:bodyPr>
          <a:lstStyle/>
          <a:p>
            <a:pPr lvl="0"/>
            <a:r>
              <a:rPr lang="it-IT" sz="4000" b="1" dirty="0">
                <a:solidFill>
                  <a:srgbClr val="FFFFFF"/>
                </a:solidFill>
              </a:rPr>
              <a:t>IMPRENDITORIA FEMMINILE</a:t>
            </a:r>
          </a:p>
        </p:txBody>
      </p:sp>
      <p:sp>
        <p:nvSpPr>
          <p:cNvPr id="11" name="Segnaposto contenuto 2">
            <a:extLst>
              <a:ext uri="{FF2B5EF4-FFF2-40B4-BE49-F238E27FC236}">
                <a16:creationId xmlns:a16="http://schemas.microsoft.com/office/drawing/2014/main" id="{A1BF42F9-CEB6-43BA-A524-E1A8B9E1B501}"/>
              </a:ext>
            </a:extLst>
          </p:cNvPr>
          <p:cNvSpPr txBox="1">
            <a:spLocks noGrp="1"/>
          </p:cNvSpPr>
          <p:nvPr>
            <p:ph idx="1"/>
          </p:nvPr>
        </p:nvSpPr>
        <p:spPr>
          <a:xfrm>
            <a:off x="4427553" y="510899"/>
            <a:ext cx="7459647" cy="6023716"/>
          </a:xfrm>
        </p:spPr>
        <p:txBody>
          <a:bodyPr>
            <a:normAutofit fontScale="85000" lnSpcReduction="10000"/>
          </a:bodyPr>
          <a:lstStyle/>
          <a:p>
            <a:pPr marL="0" lvl="0" indent="0" algn="ctr">
              <a:buNone/>
            </a:pPr>
            <a:r>
              <a:rPr lang="it-IT" b="1" dirty="0">
                <a:solidFill>
                  <a:srgbClr val="1F497D"/>
                </a:solidFill>
              </a:rPr>
              <a:t>MISURE A SOSTEGNO DELL’ IMPRENDITORIA FEMMINILE</a:t>
            </a:r>
          </a:p>
          <a:p>
            <a:pPr marL="0" lvl="0" indent="0" algn="ctr">
              <a:buNone/>
            </a:pPr>
            <a:endParaRPr lang="it-IT" b="1" dirty="0">
              <a:solidFill>
                <a:srgbClr val="1F497D"/>
              </a:solidFill>
            </a:endParaRPr>
          </a:p>
          <a:p>
            <a:pPr marL="0" lvl="0" indent="0" algn="ctr">
              <a:buNone/>
            </a:pPr>
            <a:endParaRPr lang="it-IT" sz="2800" b="1" dirty="0">
              <a:solidFill>
                <a:srgbClr val="1F497D"/>
              </a:solidFill>
            </a:endParaRPr>
          </a:p>
          <a:p>
            <a:pPr>
              <a:spcBef>
                <a:spcPts val="400"/>
              </a:spcBef>
            </a:pPr>
            <a:r>
              <a:rPr lang="it-IT" b="1" dirty="0">
                <a:solidFill>
                  <a:srgbClr val="1F497D"/>
                </a:solidFill>
              </a:rPr>
              <a:t>Contributi a fondo perduto per avviare imprese femminili</a:t>
            </a:r>
            <a:r>
              <a:rPr lang="it-IT" dirty="0">
                <a:solidFill>
                  <a:srgbClr val="1F497D"/>
                </a:solidFill>
              </a:rPr>
              <a:t>, con particolare attenzione alle imprese individuali e alle attività libero professionali in generale e con specifica attenzione a quelle avviate da donne disoccupate di qualsiasi età;</a:t>
            </a:r>
          </a:p>
          <a:p>
            <a:pPr>
              <a:spcBef>
                <a:spcPts val="400"/>
              </a:spcBef>
            </a:pPr>
            <a:endParaRPr lang="it-IT" b="1" dirty="0">
              <a:solidFill>
                <a:srgbClr val="1F497D"/>
              </a:solidFill>
            </a:endParaRPr>
          </a:p>
          <a:p>
            <a:pPr>
              <a:spcBef>
                <a:spcPts val="400"/>
              </a:spcBef>
            </a:pPr>
            <a:r>
              <a:rPr lang="it-IT" b="1" dirty="0">
                <a:solidFill>
                  <a:srgbClr val="1F497D"/>
                </a:solidFill>
              </a:rPr>
              <a:t>Finanziamenti a tasso zero</a:t>
            </a:r>
            <a:r>
              <a:rPr lang="it-IT" dirty="0">
                <a:solidFill>
                  <a:srgbClr val="1F497D"/>
                </a:solidFill>
              </a:rPr>
              <a:t>, finanziamenti agevolati, combinazioni di contributi a fondo perduto e finanziamenti per avviare e sostenere le attività di imprese femminili;</a:t>
            </a:r>
            <a:endParaRPr lang="it-IT" b="1" dirty="0">
              <a:solidFill>
                <a:srgbClr val="1F497D"/>
              </a:solidFill>
            </a:endParaRPr>
          </a:p>
          <a:p>
            <a:pPr>
              <a:spcBef>
                <a:spcPts val="400"/>
              </a:spcBef>
            </a:pPr>
            <a:r>
              <a:rPr lang="it-IT" b="1" dirty="0">
                <a:solidFill>
                  <a:srgbClr val="1F497D"/>
                </a:solidFill>
              </a:rPr>
              <a:t>Incentivi per rafforzare le imprese femminili</a:t>
            </a:r>
            <a:r>
              <a:rPr lang="it-IT" dirty="0">
                <a:solidFill>
                  <a:srgbClr val="1F497D"/>
                </a:solidFill>
              </a:rPr>
              <a:t>, costituite da almeno 36 mesi, sotto la forma di contributo a fondo perduto del fabbisogno di circolante nella misura massima dell’ottanta percento della media del circolante degli ultimi 3 esercizi;</a:t>
            </a:r>
            <a:endParaRPr lang="it-IT" b="1" dirty="0">
              <a:solidFill>
                <a:srgbClr val="1F497D"/>
              </a:solidFill>
            </a:endParaRPr>
          </a:p>
          <a:p>
            <a:pPr>
              <a:spcBef>
                <a:spcPts val="300"/>
              </a:spcBef>
            </a:pPr>
            <a:endParaRPr lang="it-IT" b="1" dirty="0"/>
          </a:p>
          <a:p>
            <a:pPr marL="0" lvl="0" indent="0" algn="ctr">
              <a:buNone/>
            </a:pPr>
            <a:endParaRPr lang="it-IT" sz="2800" dirty="0">
              <a:solidFill>
                <a:srgbClr val="1F497D"/>
              </a:solidFill>
            </a:endParaRPr>
          </a:p>
        </p:txBody>
      </p:sp>
      <p:sp>
        <p:nvSpPr>
          <p:cNvPr id="12" name="Segnaposto contenuto 2">
            <a:extLst>
              <a:ext uri="{FF2B5EF4-FFF2-40B4-BE49-F238E27FC236}">
                <a16:creationId xmlns:a16="http://schemas.microsoft.com/office/drawing/2014/main" id="{E2E7696F-FFA5-4780-9698-5E6477BD3FD1}"/>
              </a:ext>
            </a:extLst>
          </p:cNvPr>
          <p:cNvSpPr txBox="1">
            <a:spLocks/>
          </p:cNvSpPr>
          <p:nvPr/>
        </p:nvSpPr>
        <p:spPr>
          <a:xfrm>
            <a:off x="4596995" y="1137424"/>
            <a:ext cx="7114345" cy="4990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endParaRPr lang="it-IT" sz="1800" dirty="0">
              <a:solidFill>
                <a:srgbClr val="1F497D"/>
              </a:solidFill>
            </a:endParaRPr>
          </a:p>
        </p:txBody>
      </p:sp>
      <p:sp>
        <p:nvSpPr>
          <p:cNvPr id="13" name="Segnaposto contenuto 2">
            <a:extLst>
              <a:ext uri="{FF2B5EF4-FFF2-40B4-BE49-F238E27FC236}">
                <a16:creationId xmlns:a16="http://schemas.microsoft.com/office/drawing/2014/main" id="{BCB9632B-2053-40FC-9A96-A99D1DDAB349}"/>
              </a:ext>
            </a:extLst>
          </p:cNvPr>
          <p:cNvSpPr txBox="1">
            <a:spLocks/>
          </p:cNvSpPr>
          <p:nvPr/>
        </p:nvSpPr>
        <p:spPr>
          <a:xfrm>
            <a:off x="4582440" y="1695116"/>
            <a:ext cx="7114345" cy="48394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500"/>
              </a:spcBef>
            </a:pPr>
            <a:endParaRPr lang="it-IT" sz="2200" dirty="0"/>
          </a:p>
          <a:p>
            <a:pPr>
              <a:lnSpc>
                <a:spcPct val="80000"/>
              </a:lnSpc>
              <a:spcBef>
                <a:spcPts val="500"/>
              </a:spcBef>
            </a:pPr>
            <a:endParaRPr lang="it-IT" sz="2200" dirty="0"/>
          </a:p>
          <a:p>
            <a:pPr marL="0" indent="0">
              <a:lnSpc>
                <a:spcPct val="80000"/>
              </a:lnSpc>
              <a:spcBef>
                <a:spcPts val="500"/>
              </a:spcBef>
              <a:buNone/>
            </a:pPr>
            <a:r>
              <a:rPr lang="it-IT" sz="2000" dirty="0">
                <a:solidFill>
                  <a:srgbClr val="1F497D"/>
                </a:solidFill>
              </a:rPr>
              <a:t> </a:t>
            </a:r>
          </a:p>
        </p:txBody>
      </p:sp>
      <p:sp>
        <p:nvSpPr>
          <p:cNvPr id="14" name="Segnaposto contenuto 2">
            <a:extLst>
              <a:ext uri="{FF2B5EF4-FFF2-40B4-BE49-F238E27FC236}">
                <a16:creationId xmlns:a16="http://schemas.microsoft.com/office/drawing/2014/main" id="{38264197-8326-405F-ADA4-87ACC7902A12}"/>
              </a:ext>
            </a:extLst>
          </p:cNvPr>
          <p:cNvSpPr txBox="1">
            <a:spLocks/>
          </p:cNvSpPr>
          <p:nvPr/>
        </p:nvSpPr>
        <p:spPr>
          <a:xfrm>
            <a:off x="4412101" y="1553555"/>
            <a:ext cx="7284684" cy="48918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1906" indent="0" algn="just">
              <a:spcBef>
                <a:spcPts val="300"/>
              </a:spcBef>
              <a:buNone/>
            </a:pPr>
            <a:endParaRPr lang="it-IT" sz="1400" b="1" dirty="0">
              <a:solidFill>
                <a:srgbClr val="1F497D"/>
              </a:solidFill>
              <a:cs typeface="Times New Roman"/>
            </a:endParaRPr>
          </a:p>
        </p:txBody>
      </p:sp>
    </p:spTree>
    <p:extLst>
      <p:ext uri="{BB962C8B-B14F-4D97-AF65-F5344CB8AC3E}">
        <p14:creationId xmlns:p14="http://schemas.microsoft.com/office/powerpoint/2010/main" val="104354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DFBC6C-AB32-49D2-A5B4-FE48EE292F37}"/>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MISURE PER IL SUD </a:t>
            </a:r>
          </a:p>
        </p:txBody>
      </p:sp>
      <p:sp>
        <p:nvSpPr>
          <p:cNvPr id="15" name="Segnaposto contenuto 14">
            <a:extLst>
              <a:ext uri="{FF2B5EF4-FFF2-40B4-BE49-F238E27FC236}">
                <a16:creationId xmlns:a16="http://schemas.microsoft.com/office/drawing/2014/main" id="{610EE81E-88FA-47D1-81B1-CD1EDBFDBBB9}"/>
              </a:ext>
            </a:extLst>
          </p:cNvPr>
          <p:cNvSpPr>
            <a:spLocks noGrp="1"/>
          </p:cNvSpPr>
          <p:nvPr>
            <p:ph idx="1"/>
          </p:nvPr>
        </p:nvSpPr>
        <p:spPr>
          <a:xfrm>
            <a:off x="5041907" y="2062042"/>
            <a:ext cx="6399244" cy="3139321"/>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1800" dirty="0">
              <a:solidFill>
                <a:schemeClr val="accent1">
                  <a:lumMod val="50000"/>
                </a:schemeClr>
              </a:solidFill>
              <a:latin typeface="Calibri"/>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3600" b="0" i="0" u="none" strike="noStrike" kern="1200" cap="none" spc="0" baseline="0" dirty="0">
                <a:solidFill>
                  <a:schemeClr val="accent1">
                    <a:lumMod val="50000"/>
                  </a:schemeClr>
                </a:solidFill>
                <a:uFillTx/>
                <a:latin typeface="Calibri"/>
              </a:rPr>
              <a:t>Estesa la platea dei beneficiari della misura agevolativa </a:t>
            </a:r>
            <a:r>
              <a:rPr lang="it-IT" sz="3600" dirty="0">
                <a:solidFill>
                  <a:schemeClr val="accent1">
                    <a:lumMod val="50000"/>
                  </a:schemeClr>
                </a:solidFill>
                <a:latin typeface="Calibri"/>
              </a:rPr>
              <a:t>e</a:t>
            </a:r>
            <a:r>
              <a:rPr lang="it-IT" sz="3600" b="0" i="0" u="none" strike="noStrike" kern="1200" cap="none" spc="0" baseline="0" dirty="0">
                <a:solidFill>
                  <a:schemeClr val="accent1">
                    <a:lumMod val="50000"/>
                  </a:schemeClr>
                </a:solidFill>
                <a:uFillTx/>
                <a:latin typeface="Calibri"/>
              </a:rPr>
              <a:t>levando da 45 a 55 anni l’età massima </a:t>
            </a:r>
            <a:r>
              <a:rPr lang="it-IT" sz="3600" dirty="0">
                <a:solidFill>
                  <a:schemeClr val="accent1">
                    <a:lumMod val="50000"/>
                  </a:schemeClr>
                </a:solidFill>
                <a:latin typeface="Calibri"/>
              </a:rPr>
              <a:t>di coloro che sono </a:t>
            </a:r>
            <a:r>
              <a:rPr lang="it-IT" sz="3600" b="0" i="0" u="none" strike="noStrike" kern="1200" cap="none" spc="0" baseline="0" dirty="0">
                <a:solidFill>
                  <a:schemeClr val="accent1">
                    <a:lumMod val="50000"/>
                  </a:schemeClr>
                </a:solidFill>
                <a:uFillTx/>
                <a:latin typeface="Calibri"/>
              </a:rPr>
              <a:t>potenzialmente beneficiari</a:t>
            </a:r>
          </a:p>
        </p:txBody>
      </p:sp>
      <p:sp>
        <p:nvSpPr>
          <p:cNvPr id="7" name="CasellaDiTesto 6">
            <a:extLst>
              <a:ext uri="{FF2B5EF4-FFF2-40B4-BE49-F238E27FC236}">
                <a16:creationId xmlns:a16="http://schemas.microsoft.com/office/drawing/2014/main" id="{291652D2-BF6F-4DD6-8791-8B3627FBA1FC}"/>
              </a:ext>
            </a:extLst>
          </p:cNvPr>
          <p:cNvSpPr txBox="1"/>
          <p:nvPr/>
        </p:nvSpPr>
        <p:spPr>
          <a:xfrm>
            <a:off x="5772101" y="819741"/>
            <a:ext cx="4591099" cy="923330"/>
          </a:xfrm>
          <a:prstGeom prst="rect">
            <a:avLst/>
          </a:prstGeom>
          <a:noFill/>
        </p:spPr>
        <p:txBody>
          <a:bodyPr wrap="square" rtlCol="0">
            <a:spAutoFit/>
          </a:bodyPr>
          <a:lstStyle/>
          <a:p>
            <a:pPr lvl="0" algn="ctr">
              <a:defRPr sz="1800" b="0" i="0" u="none" strike="noStrike" kern="0" cap="none" spc="0" baseline="0">
                <a:solidFill>
                  <a:srgbClr val="000000"/>
                </a:solidFill>
                <a:uFillTx/>
              </a:defRPr>
            </a:pPr>
            <a:r>
              <a:rPr lang="it-IT" sz="5400" b="1" dirty="0">
                <a:solidFill>
                  <a:schemeClr val="accent1">
                    <a:lumMod val="50000"/>
                  </a:schemeClr>
                </a:solidFill>
              </a:rPr>
              <a:t>RESTO AL SUD</a:t>
            </a:r>
          </a:p>
        </p:txBody>
      </p:sp>
    </p:spTree>
    <p:extLst>
      <p:ext uri="{BB962C8B-B14F-4D97-AF65-F5344CB8AC3E}">
        <p14:creationId xmlns:p14="http://schemas.microsoft.com/office/powerpoint/2010/main" val="3978137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MISURE PER IL SUD</a:t>
            </a:r>
          </a:p>
        </p:txBody>
      </p:sp>
      <p:sp>
        <p:nvSpPr>
          <p:cNvPr id="3" name="Segnaposto contenuto 2">
            <a:extLst>
              <a:ext uri="{FF2B5EF4-FFF2-40B4-BE49-F238E27FC236}">
                <a16:creationId xmlns:a16="http://schemas.microsoft.com/office/drawing/2014/main" id="{EE95B3B3-C7D8-47D5-B806-FE8802D22E05}"/>
              </a:ext>
            </a:extLst>
          </p:cNvPr>
          <p:cNvSpPr txBox="1">
            <a:spLocks noGrp="1"/>
          </p:cNvSpPr>
          <p:nvPr>
            <p:ph idx="1"/>
          </p:nvPr>
        </p:nvSpPr>
        <p:spPr>
          <a:xfrm>
            <a:off x="4707467" y="649480"/>
            <a:ext cx="6841066" cy="5546047"/>
          </a:xfrm>
        </p:spPr>
        <p:txBody>
          <a:bodyPr anchor="ctr">
            <a:normAutofit/>
          </a:bodyPr>
          <a:lstStyle/>
          <a:p>
            <a:pPr marL="0" lvl="0" indent="0" algn="ctr">
              <a:buNone/>
            </a:pPr>
            <a:r>
              <a:rPr lang="it-IT" sz="4800" b="1" dirty="0">
                <a:solidFill>
                  <a:schemeClr val="accent1">
                    <a:lumMod val="50000"/>
                  </a:schemeClr>
                </a:solidFill>
              </a:rPr>
              <a:t>ZES</a:t>
            </a:r>
          </a:p>
          <a:p>
            <a:pPr marL="0" lvl="0" indent="0" algn="just">
              <a:buNone/>
            </a:pPr>
            <a:endParaRPr lang="it-IT" sz="3200" b="1" dirty="0">
              <a:solidFill>
                <a:schemeClr val="accent1">
                  <a:lumMod val="50000"/>
                </a:schemeClr>
              </a:solidFill>
            </a:endParaRPr>
          </a:p>
          <a:p>
            <a:pPr lvl="0" algn="just"/>
            <a:r>
              <a:rPr lang="it-IT" sz="3200" dirty="0">
                <a:solidFill>
                  <a:schemeClr val="accent1">
                    <a:lumMod val="50000"/>
                  </a:schemeClr>
                </a:solidFill>
              </a:rPr>
              <a:t>E’ prevista una riduzione  del 50% dell’imposta sul reddito derivante dallo svolgimento dell’attività nella Zona Economica Speciale (ZES), agevolazione applicabile a decorrere  dal periodo d’imposta nel corso del quale è stata intrapresa la nuova attività e per i sei anni successivi.</a:t>
            </a:r>
          </a:p>
          <a:p>
            <a:pPr lvl="0"/>
            <a:endParaRPr lang="it-IT"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MISURE PER IL SUD</a:t>
            </a:r>
          </a:p>
        </p:txBody>
      </p:sp>
      <p:sp>
        <p:nvSpPr>
          <p:cNvPr id="3" name="Segnaposto contenuto 2">
            <a:extLst>
              <a:ext uri="{FF2B5EF4-FFF2-40B4-BE49-F238E27FC236}">
                <a16:creationId xmlns:a16="http://schemas.microsoft.com/office/drawing/2014/main" id="{EE95B3B3-C7D8-47D5-B806-FE8802D22E05}"/>
              </a:ext>
            </a:extLst>
          </p:cNvPr>
          <p:cNvSpPr txBox="1">
            <a:spLocks noGrp="1"/>
          </p:cNvSpPr>
          <p:nvPr>
            <p:ph idx="1"/>
          </p:nvPr>
        </p:nvSpPr>
        <p:spPr>
          <a:xfrm>
            <a:off x="4810259" y="649480"/>
            <a:ext cx="6555347" cy="5546047"/>
          </a:xfrm>
        </p:spPr>
        <p:txBody>
          <a:bodyPr anchor="ctr">
            <a:normAutofit lnSpcReduction="10000"/>
          </a:bodyPr>
          <a:lstStyle/>
          <a:p>
            <a:pPr marL="0" lvl="0" indent="0" algn="ctr">
              <a:buNone/>
            </a:pPr>
            <a:r>
              <a:rPr lang="it-IT" sz="4800" b="1" dirty="0">
                <a:solidFill>
                  <a:schemeClr val="accent1">
                    <a:lumMod val="50000"/>
                  </a:schemeClr>
                </a:solidFill>
              </a:rPr>
              <a:t>ZES</a:t>
            </a:r>
          </a:p>
          <a:p>
            <a:pPr marL="0" lvl="0" indent="0" algn="ctr">
              <a:buNone/>
            </a:pPr>
            <a:endParaRPr lang="it-IT" sz="2400" b="1" dirty="0">
              <a:solidFill>
                <a:schemeClr val="accent1">
                  <a:lumMod val="50000"/>
                </a:schemeClr>
              </a:solidFill>
            </a:endParaRPr>
          </a:p>
          <a:p>
            <a:pPr lvl="0" algn="just"/>
            <a:r>
              <a:rPr lang="it-IT" sz="3200" dirty="0">
                <a:solidFill>
                  <a:schemeClr val="accent1">
                    <a:lumMod val="50000"/>
                  </a:schemeClr>
                </a:solidFill>
              </a:rPr>
              <a:t>Le imprese beneficiarie devono mantenere la loro attività nell’area </a:t>
            </a:r>
            <a:r>
              <a:rPr lang="it-IT" sz="3200" dirty="0" err="1">
                <a:solidFill>
                  <a:schemeClr val="accent1">
                    <a:lumMod val="50000"/>
                  </a:schemeClr>
                </a:solidFill>
              </a:rPr>
              <a:t>Zes</a:t>
            </a:r>
            <a:r>
              <a:rPr lang="it-IT" sz="3200" dirty="0">
                <a:solidFill>
                  <a:schemeClr val="accent1">
                    <a:lumMod val="50000"/>
                  </a:schemeClr>
                </a:solidFill>
              </a:rPr>
              <a:t> per almeno 10 anni </a:t>
            </a:r>
          </a:p>
          <a:p>
            <a:pPr lvl="0" algn="just"/>
            <a:r>
              <a:rPr lang="it-IT" sz="3200" dirty="0">
                <a:solidFill>
                  <a:schemeClr val="accent1">
                    <a:lumMod val="50000"/>
                  </a:schemeClr>
                </a:solidFill>
              </a:rPr>
              <a:t>Le imprese sono tenute a mantenere livelli occupazionali creati nell’ambito di attività avviata nelle </a:t>
            </a:r>
            <a:r>
              <a:rPr lang="it-IT" sz="3200" dirty="0" err="1">
                <a:solidFill>
                  <a:schemeClr val="accent1">
                    <a:lumMod val="50000"/>
                  </a:schemeClr>
                </a:solidFill>
              </a:rPr>
              <a:t>Zes</a:t>
            </a:r>
            <a:r>
              <a:rPr lang="it-IT" sz="3200" dirty="0">
                <a:solidFill>
                  <a:schemeClr val="accent1">
                    <a:lumMod val="50000"/>
                  </a:schemeClr>
                </a:solidFill>
              </a:rPr>
              <a:t> per almeno dieci anni.</a:t>
            </a:r>
          </a:p>
          <a:p>
            <a:pPr lvl="0" algn="just"/>
            <a:r>
              <a:rPr lang="it-IT" sz="3200" dirty="0">
                <a:solidFill>
                  <a:schemeClr val="accent1">
                    <a:lumMod val="50000"/>
                  </a:schemeClr>
                </a:solidFill>
              </a:rPr>
              <a:t>L’agevolazione spetta nei limiti e alle condizioni previsti dal regime de </a:t>
            </a:r>
            <a:r>
              <a:rPr lang="it-IT" sz="3200" dirty="0" err="1">
                <a:solidFill>
                  <a:schemeClr val="accent1">
                    <a:lumMod val="50000"/>
                  </a:schemeClr>
                </a:solidFill>
              </a:rPr>
              <a:t>minimis</a:t>
            </a:r>
            <a:r>
              <a:rPr lang="it-IT" sz="3200" dirty="0">
                <a:solidFill>
                  <a:schemeClr val="accent1">
                    <a:lumMod val="50000"/>
                  </a:schemeClr>
                </a:solidFill>
              </a:rPr>
              <a:t>.</a:t>
            </a:r>
          </a:p>
          <a:p>
            <a:pPr lvl="0"/>
            <a:endParaRPr lang="it-IT" sz="2000" dirty="0"/>
          </a:p>
        </p:txBody>
      </p:sp>
    </p:spTree>
    <p:extLst>
      <p:ext uri="{BB962C8B-B14F-4D97-AF65-F5344CB8AC3E}">
        <p14:creationId xmlns:p14="http://schemas.microsoft.com/office/powerpoint/2010/main" val="2632592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466722" y="586855"/>
            <a:ext cx="3201366" cy="3387497"/>
          </a:xfrm>
        </p:spPr>
        <p:txBody>
          <a:bodyPr anchor="b">
            <a:normAutofit/>
          </a:bodyPr>
          <a:lstStyle/>
          <a:p>
            <a:pPr lvl="0"/>
            <a:r>
              <a:rPr lang="it-IT" sz="4000" b="1" dirty="0">
                <a:solidFill>
                  <a:srgbClr val="FFFFFF"/>
                </a:solidFill>
              </a:rPr>
              <a:t>MISURE PER IL SUD</a:t>
            </a:r>
          </a:p>
        </p:txBody>
      </p:sp>
      <p:sp>
        <p:nvSpPr>
          <p:cNvPr id="3" name="Segnaposto contenuto 2">
            <a:extLst>
              <a:ext uri="{FF2B5EF4-FFF2-40B4-BE49-F238E27FC236}">
                <a16:creationId xmlns:a16="http://schemas.microsoft.com/office/drawing/2014/main" id="{EE95B3B3-C7D8-47D5-B806-FE8802D22E05}"/>
              </a:ext>
            </a:extLst>
          </p:cNvPr>
          <p:cNvSpPr txBox="1">
            <a:spLocks noGrp="1"/>
          </p:cNvSpPr>
          <p:nvPr>
            <p:ph idx="1"/>
          </p:nvPr>
        </p:nvSpPr>
        <p:spPr>
          <a:xfrm>
            <a:off x="4751170" y="641658"/>
            <a:ext cx="6704396" cy="4835078"/>
          </a:xfrm>
        </p:spPr>
        <p:txBody>
          <a:bodyPr anchor="ctr">
            <a:normAutofit fontScale="92500" lnSpcReduction="20000"/>
          </a:bodyPr>
          <a:lstStyle/>
          <a:p>
            <a:pPr marL="0" lvl="0" indent="0" algn="ctr">
              <a:buNone/>
            </a:pPr>
            <a:endParaRPr lang="it-IT" sz="2400" b="1" dirty="0">
              <a:solidFill>
                <a:schemeClr val="accent1">
                  <a:lumMod val="50000"/>
                </a:schemeClr>
              </a:solidFill>
            </a:endParaRPr>
          </a:p>
          <a:p>
            <a:pPr marL="0" lvl="0" indent="0" algn="ctr">
              <a:buNone/>
            </a:pPr>
            <a:r>
              <a:rPr lang="it-IT" sz="2400" b="1" dirty="0">
                <a:solidFill>
                  <a:schemeClr val="accent1">
                    <a:lumMod val="50000"/>
                  </a:schemeClr>
                </a:solidFill>
              </a:rPr>
              <a:t>ECOSISTEMI DELL’INNOVAZIONE</a:t>
            </a:r>
          </a:p>
          <a:p>
            <a:pPr marL="0" lvl="0" indent="0" algn="ctr">
              <a:buNone/>
            </a:pPr>
            <a:endParaRPr lang="it-IT" sz="2400" b="1" dirty="0">
              <a:solidFill>
                <a:schemeClr val="accent1">
                  <a:lumMod val="50000"/>
                </a:schemeClr>
              </a:solidFill>
            </a:endParaRPr>
          </a:p>
          <a:p>
            <a:pPr marL="0" lvl="0" indent="0" algn="just">
              <a:buNone/>
            </a:pPr>
            <a:r>
              <a:rPr lang="it-IT" sz="3000" dirty="0">
                <a:solidFill>
                  <a:schemeClr val="accent1">
                    <a:lumMod val="50000"/>
                  </a:schemeClr>
                </a:solidFill>
              </a:rPr>
              <a:t>Creazione di infrastrutture materiali e immateriali per lo svolgimento di attività di formazione ricerca multidisciplinare e creazione di impresa, con la collaborazione di università, enti di ricerca, pubbliche amministrazioni e organizzazioni del terzo settore.</a:t>
            </a:r>
          </a:p>
          <a:p>
            <a:pPr marL="0" lvl="0" indent="0" algn="just">
              <a:buNone/>
            </a:pPr>
            <a:endParaRPr lang="it-IT" sz="3000" dirty="0">
              <a:solidFill>
                <a:schemeClr val="accent1">
                  <a:lumMod val="50000"/>
                </a:schemeClr>
              </a:solidFill>
            </a:endParaRPr>
          </a:p>
          <a:p>
            <a:pPr lvl="0" algn="just"/>
            <a:r>
              <a:rPr lang="it-IT" sz="3000" dirty="0">
                <a:solidFill>
                  <a:schemeClr val="accent1">
                    <a:lumMod val="50000"/>
                  </a:schemeClr>
                </a:solidFill>
              </a:rPr>
              <a:t>Risorse previste nel limite massimo di 50 milioni di euro</a:t>
            </a:r>
          </a:p>
          <a:p>
            <a:pPr lvl="0"/>
            <a:endParaRPr lang="it-IT" sz="2000" dirty="0"/>
          </a:p>
        </p:txBody>
      </p:sp>
    </p:spTree>
    <p:extLst>
      <p:ext uri="{BB962C8B-B14F-4D97-AF65-F5344CB8AC3E}">
        <p14:creationId xmlns:p14="http://schemas.microsoft.com/office/powerpoint/2010/main" val="2648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1371599" y="294538"/>
            <a:ext cx="9895951" cy="1033669"/>
          </a:xfrm>
        </p:spPr>
        <p:txBody>
          <a:bodyPr>
            <a:normAutofit/>
          </a:bodyPr>
          <a:lstStyle/>
          <a:p>
            <a:pPr lvl="0"/>
            <a:r>
              <a:rPr lang="it-IT" sz="4000" b="1" dirty="0">
                <a:solidFill>
                  <a:srgbClr val="FFFFFF"/>
                </a:solidFill>
              </a:rPr>
              <a:t>PIANO DI TRANSIZIONE 4.0</a:t>
            </a:r>
          </a:p>
        </p:txBody>
      </p:sp>
      <p:sp>
        <p:nvSpPr>
          <p:cNvPr id="19" name="Segnaposto contenuto 2">
            <a:extLst>
              <a:ext uri="{FF2B5EF4-FFF2-40B4-BE49-F238E27FC236}">
                <a16:creationId xmlns:a16="http://schemas.microsoft.com/office/drawing/2014/main" id="{D1E72C44-C367-4ABD-8F2A-9256F64647CE}"/>
              </a:ext>
            </a:extLst>
          </p:cNvPr>
          <p:cNvSpPr txBox="1">
            <a:spLocks noGrp="1"/>
          </p:cNvSpPr>
          <p:nvPr>
            <p:ph idx="1"/>
          </p:nvPr>
        </p:nvSpPr>
        <p:spPr>
          <a:xfrm>
            <a:off x="838200" y="1825625"/>
            <a:ext cx="10515600" cy="4351338"/>
          </a:xfrm>
        </p:spPr>
        <p:txBody>
          <a:bodyPr/>
          <a:lstStyle/>
          <a:p>
            <a:pPr marL="0" lvl="0" indent="0" algn="ctr">
              <a:spcBef>
                <a:spcPts val="600"/>
              </a:spcBef>
              <a:buNone/>
            </a:pPr>
            <a:endParaRPr lang="it-IT" sz="2400" b="1" dirty="0">
              <a:solidFill>
                <a:schemeClr val="accent1">
                  <a:lumMod val="50000"/>
                </a:schemeClr>
              </a:solidFill>
            </a:endParaRPr>
          </a:p>
          <a:p>
            <a:pPr marL="0" lvl="0" indent="0" algn="ctr">
              <a:spcBef>
                <a:spcPts val="600"/>
              </a:spcBef>
              <a:buNone/>
            </a:pPr>
            <a:r>
              <a:rPr lang="it-IT" sz="2400" b="1" dirty="0">
                <a:solidFill>
                  <a:schemeClr val="accent1">
                    <a:lumMod val="50000"/>
                  </a:schemeClr>
                </a:solidFill>
              </a:rPr>
              <a:t>Maggiorazione dei tetti e delle aliquote </a:t>
            </a:r>
          </a:p>
          <a:p>
            <a:pPr marL="0" lvl="0" indent="0" algn="ctr">
              <a:spcBef>
                <a:spcPts val="600"/>
              </a:spcBef>
              <a:buNone/>
            </a:pPr>
            <a:r>
              <a:rPr lang="it-IT" sz="2400" b="1" dirty="0">
                <a:solidFill>
                  <a:schemeClr val="accent1">
                    <a:lumMod val="50000"/>
                  </a:schemeClr>
                </a:solidFill>
              </a:rPr>
              <a:t>Beni materiali 4.0</a:t>
            </a:r>
          </a:p>
          <a:p>
            <a:pPr marL="0" lvl="0" indent="0" algn="ctr">
              <a:spcBef>
                <a:spcPts val="600"/>
              </a:spcBef>
              <a:buNone/>
            </a:pPr>
            <a:endParaRPr lang="it-IT" sz="2400" b="1" dirty="0">
              <a:solidFill>
                <a:schemeClr val="accent1">
                  <a:lumMod val="50000"/>
                </a:schemeClr>
              </a:solidFill>
            </a:endParaRPr>
          </a:p>
          <a:p>
            <a:pPr lvl="0">
              <a:spcBef>
                <a:spcPts val="600"/>
              </a:spcBef>
            </a:pPr>
            <a:r>
              <a:rPr lang="it-IT" dirty="0">
                <a:solidFill>
                  <a:schemeClr val="accent1">
                    <a:lumMod val="50000"/>
                  </a:schemeClr>
                </a:solidFill>
              </a:rPr>
              <a:t>Per spese inferiori a 2,5 milioni di Euro: nuova aliquota al 50% nel 2021 e 40% nel 2022;</a:t>
            </a:r>
          </a:p>
          <a:p>
            <a:pPr lvl="0">
              <a:spcBef>
                <a:spcPts val="600"/>
              </a:spcBef>
            </a:pPr>
            <a:r>
              <a:rPr lang="it-IT" dirty="0">
                <a:solidFill>
                  <a:schemeClr val="accent1">
                    <a:lumMod val="50000"/>
                  </a:schemeClr>
                </a:solidFill>
              </a:rPr>
              <a:t>Per spese superiori a 2,5 milioni di Euro e fino a 10 mln: nuova aliquota al 30% nel 2021; 20% nel 2022;</a:t>
            </a:r>
          </a:p>
          <a:p>
            <a:pPr lvl="0">
              <a:spcBef>
                <a:spcPts val="600"/>
              </a:spcBef>
            </a:pPr>
            <a:r>
              <a:rPr lang="it-IT" dirty="0">
                <a:solidFill>
                  <a:schemeClr val="accent1">
                    <a:lumMod val="50000"/>
                  </a:schemeClr>
                </a:solidFill>
              </a:rPr>
              <a:t>Per spese superiori a 10 milioni di Euro e fino a 20 milioni è stato introdotto un nuovo tetto: aliquota al 10% nel 2021 e nel 2022.</a:t>
            </a:r>
          </a:p>
        </p:txBody>
      </p:sp>
    </p:spTree>
    <p:extLst>
      <p:ext uri="{BB962C8B-B14F-4D97-AF65-F5344CB8AC3E}">
        <p14:creationId xmlns:p14="http://schemas.microsoft.com/office/powerpoint/2010/main" val="3146256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1371599" y="294538"/>
            <a:ext cx="9895951" cy="1033669"/>
          </a:xfrm>
        </p:spPr>
        <p:txBody>
          <a:bodyPr>
            <a:normAutofit/>
          </a:bodyPr>
          <a:lstStyle/>
          <a:p>
            <a:pPr lvl="0"/>
            <a:r>
              <a:rPr lang="it-IT" sz="4000" b="1" dirty="0">
                <a:solidFill>
                  <a:srgbClr val="FFFFFF"/>
                </a:solidFill>
              </a:rPr>
              <a:t>PIANO DI TRANSIZIONE 4.0</a:t>
            </a:r>
          </a:p>
        </p:txBody>
      </p:sp>
      <p:sp>
        <p:nvSpPr>
          <p:cNvPr id="19" name="Segnaposto contenuto 2">
            <a:extLst>
              <a:ext uri="{FF2B5EF4-FFF2-40B4-BE49-F238E27FC236}">
                <a16:creationId xmlns:a16="http://schemas.microsoft.com/office/drawing/2014/main" id="{D1E72C44-C367-4ABD-8F2A-9256F64647CE}"/>
              </a:ext>
            </a:extLst>
          </p:cNvPr>
          <p:cNvSpPr txBox="1">
            <a:spLocks noGrp="1"/>
          </p:cNvSpPr>
          <p:nvPr>
            <p:ph idx="1"/>
          </p:nvPr>
        </p:nvSpPr>
        <p:spPr>
          <a:xfrm>
            <a:off x="838200" y="1825625"/>
            <a:ext cx="10515600" cy="4351338"/>
          </a:xfrm>
        </p:spPr>
        <p:txBody>
          <a:bodyPr>
            <a:normAutofit lnSpcReduction="10000"/>
          </a:bodyPr>
          <a:lstStyle/>
          <a:p>
            <a:pPr marL="0" lvl="0" indent="0" algn="ctr">
              <a:spcBef>
                <a:spcPts val="500"/>
              </a:spcBef>
              <a:buNone/>
            </a:pPr>
            <a:endParaRPr lang="it-IT" sz="2400" b="1" dirty="0">
              <a:solidFill>
                <a:schemeClr val="accent1">
                  <a:lumMod val="50000"/>
                </a:schemeClr>
              </a:solidFill>
            </a:endParaRPr>
          </a:p>
          <a:p>
            <a:pPr marL="0" lvl="0" indent="0" algn="ctr">
              <a:spcBef>
                <a:spcPts val="500"/>
              </a:spcBef>
              <a:buNone/>
            </a:pPr>
            <a:r>
              <a:rPr lang="it-IT" sz="2400" b="1" dirty="0">
                <a:solidFill>
                  <a:schemeClr val="accent1">
                    <a:lumMod val="50000"/>
                  </a:schemeClr>
                </a:solidFill>
              </a:rPr>
              <a:t>Nuova durata delle misure</a:t>
            </a:r>
          </a:p>
          <a:p>
            <a:pPr marL="0" lvl="0" indent="0" algn="ctr">
              <a:spcBef>
                <a:spcPts val="500"/>
              </a:spcBef>
              <a:buNone/>
            </a:pPr>
            <a:endParaRPr lang="it-IT" sz="2400" b="1" dirty="0">
              <a:solidFill>
                <a:schemeClr val="accent1">
                  <a:lumMod val="50000"/>
                </a:schemeClr>
              </a:solidFill>
            </a:endParaRPr>
          </a:p>
          <a:p>
            <a:pPr lvl="0">
              <a:spcBef>
                <a:spcPts val="500"/>
              </a:spcBef>
            </a:pPr>
            <a:r>
              <a:rPr lang="it-IT" dirty="0">
                <a:solidFill>
                  <a:schemeClr val="accent1">
                    <a:lumMod val="50000"/>
                  </a:schemeClr>
                </a:solidFill>
              </a:rPr>
              <a:t>I nuovi crediti d’imposta sono previsti per 2 anni;</a:t>
            </a:r>
          </a:p>
          <a:p>
            <a:pPr lvl="0">
              <a:spcBef>
                <a:spcPts val="500"/>
              </a:spcBef>
            </a:pPr>
            <a:r>
              <a:rPr lang="it-IT" dirty="0">
                <a:solidFill>
                  <a:schemeClr val="accent1">
                    <a:lumMod val="50000"/>
                  </a:schemeClr>
                </a:solidFill>
              </a:rPr>
              <a:t>La decorrenza della misura è anticipata al 16 novembre 2021;</a:t>
            </a:r>
          </a:p>
          <a:p>
            <a:pPr lvl="0">
              <a:spcBef>
                <a:spcPts val="500"/>
              </a:spcBef>
            </a:pPr>
            <a:r>
              <a:rPr lang="it-IT" dirty="0">
                <a:solidFill>
                  <a:schemeClr val="accent1">
                    <a:lumMod val="50000"/>
                  </a:schemeClr>
                </a:solidFill>
              </a:rPr>
              <a:t>È confermata la possibilità, per i contratti di acquisto dei beni strumentali definiti entro il 31/12/2022, di beneficiare del credito con il solo versamento di un acconto pari;</a:t>
            </a:r>
          </a:p>
          <a:p>
            <a:pPr lvl="0">
              <a:spcBef>
                <a:spcPts val="500"/>
              </a:spcBef>
            </a:pPr>
            <a:r>
              <a:rPr lang="it-IT" dirty="0">
                <a:solidFill>
                  <a:schemeClr val="accent1">
                    <a:lumMod val="50000"/>
                  </a:schemeClr>
                </a:solidFill>
              </a:rPr>
              <a:t>ad almeno il 20% dell’importo e consegna dei beni nei 6 mesi successivi</a:t>
            </a:r>
          </a:p>
          <a:p>
            <a:pPr lvl="0">
              <a:spcBef>
                <a:spcPts val="500"/>
              </a:spcBef>
            </a:pPr>
            <a:r>
              <a:rPr lang="it-IT" dirty="0">
                <a:solidFill>
                  <a:schemeClr val="accent1">
                    <a:lumMod val="50000"/>
                  </a:schemeClr>
                </a:solidFill>
              </a:rPr>
              <a:t>(quindi, entro giugno 2023).</a:t>
            </a:r>
          </a:p>
          <a:p>
            <a:pPr marL="0" lvl="0" indent="0" algn="ctr">
              <a:spcBef>
                <a:spcPts val="600"/>
              </a:spcBef>
              <a:buNone/>
            </a:pPr>
            <a:endParaRPr lang="it-IT" sz="2400" dirty="0">
              <a:solidFill>
                <a:srgbClr val="1F497D"/>
              </a:solidFill>
            </a:endParaRPr>
          </a:p>
        </p:txBody>
      </p:sp>
    </p:spTree>
    <p:extLst>
      <p:ext uri="{BB962C8B-B14F-4D97-AF65-F5344CB8AC3E}">
        <p14:creationId xmlns:p14="http://schemas.microsoft.com/office/powerpoint/2010/main" val="3632395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CCBE38-146C-4191-8820-9E20AACD4688}"/>
              </a:ext>
            </a:extLst>
          </p:cNvPr>
          <p:cNvSpPr txBox="1">
            <a:spLocks noGrp="1"/>
          </p:cNvSpPr>
          <p:nvPr>
            <p:ph type="title"/>
          </p:nvPr>
        </p:nvSpPr>
        <p:spPr>
          <a:xfrm>
            <a:off x="1371599" y="294538"/>
            <a:ext cx="9895951" cy="1033669"/>
          </a:xfrm>
        </p:spPr>
        <p:txBody>
          <a:bodyPr>
            <a:normAutofit/>
          </a:bodyPr>
          <a:lstStyle/>
          <a:p>
            <a:pPr lvl="0"/>
            <a:r>
              <a:rPr lang="it-IT" sz="4000" b="1" dirty="0">
                <a:solidFill>
                  <a:srgbClr val="FFFFFF"/>
                </a:solidFill>
              </a:rPr>
              <a:t>PIANO DI TRANSIZIONE 4.0</a:t>
            </a:r>
          </a:p>
        </p:txBody>
      </p:sp>
      <p:sp>
        <p:nvSpPr>
          <p:cNvPr id="19" name="Segnaposto contenuto 2">
            <a:extLst>
              <a:ext uri="{FF2B5EF4-FFF2-40B4-BE49-F238E27FC236}">
                <a16:creationId xmlns:a16="http://schemas.microsoft.com/office/drawing/2014/main" id="{D1E72C44-C367-4ABD-8F2A-9256F64647CE}"/>
              </a:ext>
            </a:extLst>
          </p:cNvPr>
          <p:cNvSpPr txBox="1">
            <a:spLocks noGrp="1"/>
          </p:cNvSpPr>
          <p:nvPr>
            <p:ph idx="1"/>
          </p:nvPr>
        </p:nvSpPr>
        <p:spPr>
          <a:xfrm>
            <a:off x="838198" y="1791759"/>
            <a:ext cx="10515600" cy="4351338"/>
          </a:xfrm>
        </p:spPr>
        <p:txBody>
          <a:bodyPr>
            <a:normAutofit/>
          </a:bodyPr>
          <a:lstStyle/>
          <a:p>
            <a:pPr marL="0" lvl="0" indent="0" algn="ctr">
              <a:spcBef>
                <a:spcPts val="600"/>
              </a:spcBef>
              <a:buNone/>
            </a:pPr>
            <a:endParaRPr lang="it-IT" sz="2400" b="1" dirty="0">
              <a:solidFill>
                <a:schemeClr val="accent1">
                  <a:lumMod val="50000"/>
                </a:schemeClr>
              </a:solidFill>
            </a:endParaRPr>
          </a:p>
          <a:p>
            <a:pPr marL="0" lvl="0" indent="0" algn="ctr">
              <a:spcBef>
                <a:spcPts val="600"/>
              </a:spcBef>
              <a:buNone/>
            </a:pPr>
            <a:r>
              <a:rPr lang="it-IT" sz="2400" b="1" dirty="0">
                <a:solidFill>
                  <a:schemeClr val="accent1">
                    <a:lumMod val="50000"/>
                  </a:schemeClr>
                </a:solidFill>
              </a:rPr>
              <a:t>Anticipazione e riduzione della compensazione </a:t>
            </a:r>
          </a:p>
          <a:p>
            <a:pPr marL="0" lvl="0" indent="0" algn="ctr">
              <a:spcBef>
                <a:spcPts val="600"/>
              </a:spcBef>
              <a:buNone/>
            </a:pPr>
            <a:r>
              <a:rPr lang="it-IT" sz="2400" b="1" dirty="0">
                <a:solidFill>
                  <a:schemeClr val="accent1">
                    <a:lumMod val="50000"/>
                  </a:schemeClr>
                </a:solidFill>
              </a:rPr>
              <a:t>con maggiore vantaggio fiscale nell’anno</a:t>
            </a:r>
          </a:p>
          <a:p>
            <a:pPr marL="0" lvl="0" indent="0" algn="ctr">
              <a:spcBef>
                <a:spcPts val="600"/>
              </a:spcBef>
              <a:buNone/>
            </a:pPr>
            <a:endParaRPr lang="it-IT" sz="2400" b="1" dirty="0">
              <a:solidFill>
                <a:schemeClr val="accent1">
                  <a:lumMod val="50000"/>
                </a:schemeClr>
              </a:solidFill>
            </a:endParaRPr>
          </a:p>
          <a:p>
            <a:pPr lvl="0">
              <a:spcBef>
                <a:spcPts val="600"/>
              </a:spcBef>
            </a:pPr>
            <a:r>
              <a:rPr lang="it-IT" dirty="0">
                <a:solidFill>
                  <a:schemeClr val="accent1">
                    <a:lumMod val="50000"/>
                  </a:schemeClr>
                </a:solidFill>
              </a:rPr>
              <a:t>Per gli investimenti in beni strumentali “ex super” e in beni immateriali non 4.0 effettuati nel 2021 da soggetti con ricavi o compensi minori di 5 milioni di euro; </a:t>
            </a:r>
          </a:p>
          <a:p>
            <a:pPr lvl="0">
              <a:spcBef>
                <a:spcPts val="600"/>
              </a:spcBef>
            </a:pPr>
            <a:endParaRPr lang="it-IT" dirty="0">
              <a:solidFill>
                <a:schemeClr val="accent1">
                  <a:lumMod val="50000"/>
                </a:schemeClr>
              </a:solidFill>
            </a:endParaRPr>
          </a:p>
          <a:p>
            <a:pPr lvl="0">
              <a:spcBef>
                <a:spcPts val="600"/>
              </a:spcBef>
            </a:pPr>
            <a:r>
              <a:rPr lang="it-IT" dirty="0">
                <a:solidFill>
                  <a:schemeClr val="accent1">
                    <a:lumMod val="50000"/>
                  </a:schemeClr>
                </a:solidFill>
              </a:rPr>
              <a:t>il credito d’imposta è fruibile in un anno;</a:t>
            </a:r>
          </a:p>
          <a:p>
            <a:pPr marL="0" lvl="0" indent="0" algn="ctr">
              <a:spcBef>
                <a:spcPts val="600"/>
              </a:spcBef>
              <a:buNone/>
            </a:pPr>
            <a:endParaRPr lang="it-IT" sz="2400" dirty="0">
              <a:solidFill>
                <a:srgbClr val="1F497D"/>
              </a:solidFill>
            </a:endParaRPr>
          </a:p>
        </p:txBody>
      </p:sp>
    </p:spTree>
    <p:extLst>
      <p:ext uri="{BB962C8B-B14F-4D97-AF65-F5344CB8AC3E}">
        <p14:creationId xmlns:p14="http://schemas.microsoft.com/office/powerpoint/2010/main" val="8968492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2043</Words>
  <Application>Microsoft Office PowerPoint</Application>
  <PresentationFormat>Widescreen</PresentationFormat>
  <Paragraphs>172</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Calibri</vt:lpstr>
      <vt:lpstr>Calibri Light</vt:lpstr>
      <vt:lpstr>Tema di Office</vt:lpstr>
      <vt:lpstr>LEGGE  DI  BILANCIO 2021</vt:lpstr>
      <vt:lpstr>MISURE PER IL SUD </vt:lpstr>
      <vt:lpstr>MISURE PER IL SUD </vt:lpstr>
      <vt:lpstr>MISURE PER IL SUD</vt:lpstr>
      <vt:lpstr>MISURE PER IL SUD</vt:lpstr>
      <vt:lpstr>MISURE PER IL SUD</vt:lpstr>
      <vt:lpstr>PIANO DI TRANSIZIONE 4.0</vt:lpstr>
      <vt:lpstr>PIANO DI TRANSIZIONE 4.0</vt:lpstr>
      <vt:lpstr>PIANO DI TRANSIZIONE 4.0</vt:lpstr>
      <vt:lpstr>PIANO DI TRANSIZIONE 4.0</vt:lpstr>
      <vt:lpstr>PIANO DI TRANSIZIONE 4.0</vt:lpstr>
      <vt:lpstr>PIANO DI TRANSIZIONE 4.0</vt:lpstr>
      <vt:lpstr>PIANO DI TRANSIZIONE 4.0</vt:lpstr>
      <vt:lpstr>MISURE A SOSTEGNO DELLA LIQUIDITA’</vt:lpstr>
      <vt:lpstr>CREDITO D’IMPOSTA</vt:lpstr>
      <vt:lpstr>CREDITO D’IMPOSTA</vt:lpstr>
      <vt:lpstr>CREDITO D’IMPOSTA</vt:lpstr>
      <vt:lpstr>NUOVA SABATINI</vt:lpstr>
      <vt:lpstr>BONUS</vt:lpstr>
      <vt:lpstr>BONUS</vt:lpstr>
      <vt:lpstr>INCENTIVI OCCUPAZIONE</vt:lpstr>
      <vt:lpstr>INCENTIVI OCCUPAZIONE</vt:lpstr>
      <vt:lpstr>INCENTIVI OCCUPAZIONE</vt:lpstr>
      <vt:lpstr>IMPRENDITORIA FEMMINILE</vt:lpstr>
      <vt:lpstr>IMPRENDITORIA FEMMINILE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LEGGE  DI  BILANCIO 2021</dc:title>
  <dc:creator>cocina</dc:creator>
  <cp:lastModifiedBy>cocina</cp:lastModifiedBy>
  <cp:revision>44</cp:revision>
  <dcterms:created xsi:type="dcterms:W3CDTF">2021-01-14T09:58:47Z</dcterms:created>
  <dcterms:modified xsi:type="dcterms:W3CDTF">2021-01-19T12:15:39Z</dcterms:modified>
</cp:coreProperties>
</file>